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74" r:id="rId5"/>
    <p:sldId id="259" r:id="rId6"/>
    <p:sldId id="267" r:id="rId7"/>
    <p:sldId id="260" r:id="rId8"/>
    <p:sldId id="268" r:id="rId9"/>
    <p:sldId id="275" r:id="rId10"/>
    <p:sldId id="261" r:id="rId11"/>
    <p:sldId id="273" r:id="rId12"/>
    <p:sldId id="262" r:id="rId13"/>
    <p:sldId id="269" r:id="rId14"/>
    <p:sldId id="263" r:id="rId15"/>
    <p:sldId id="270" r:id="rId16"/>
    <p:sldId id="264" r:id="rId17"/>
    <p:sldId id="272" r:id="rId18"/>
    <p:sldId id="265" r:id="rId19"/>
    <p:sldId id="271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5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FD012-074A-48E1-A4CC-950D04F3D953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A6B2F-ADF5-475A-8D85-F6D822EFD6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939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A6B2F-ADF5-475A-8D85-F6D822EFD6BB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4031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385192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zh-TW" altLang="en-US" sz="3200" dirty="0"/>
              <a:t>第十四大題：看圖表找資訊 </a:t>
            </a:r>
          </a:p>
        </p:txBody>
      </p:sp>
      <p:pic>
        <p:nvPicPr>
          <p:cNvPr id="2050" name="Picture 2" descr="家族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7447312" cy="479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499992" y="5589240"/>
            <a:ext cx="383857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0938" algn="l"/>
                <a:tab pos="4860925" algn="l"/>
              </a:tabLst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sz="1400" dirty="0" smtClean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                                                                                                    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                                                                       </a:t>
            </a:r>
            <a:r>
              <a:rPr lang="en-US" altLang="zh-TW" sz="2000" dirty="0" smtClean="0"/>
              <a:t>wife</a:t>
            </a:r>
            <a:r>
              <a:rPr lang="zh-TW" altLang="en-US" sz="2000" dirty="0" smtClean="0"/>
              <a:t>太太   </a:t>
            </a:r>
            <a:r>
              <a:rPr lang="en-US" altLang="zh-TW" sz="2000" dirty="0" smtClean="0"/>
              <a:t>children</a:t>
            </a:r>
            <a:r>
              <a:rPr lang="zh-TW" altLang="en-US" sz="2000" dirty="0" smtClean="0"/>
              <a:t>孩子  </a:t>
            </a:r>
            <a:r>
              <a:rPr lang="en-US" altLang="zh-TW" sz="2000" dirty="0" smtClean="0"/>
              <a:t>study</a:t>
            </a:r>
            <a:r>
              <a:rPr lang="zh-TW" altLang="en-US" sz="2000" dirty="0" smtClean="0"/>
              <a:t>念書 </a:t>
            </a:r>
            <a:endParaRPr lang="zh-TW" altLang="en-US" sz="20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79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70" y="33759"/>
            <a:ext cx="8229600" cy="514921"/>
          </a:xfrm>
        </p:spPr>
        <p:txBody>
          <a:bodyPr>
            <a:normAutofit/>
          </a:bodyPr>
          <a:lstStyle/>
          <a:p>
            <a:pPr algn="l"/>
            <a:r>
              <a:rPr lang="zh-TW" altLang="zh-TW" sz="2400" b="1" dirty="0"/>
              <a:t>第十五大題：閱讀測驗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192688"/>
          </a:xfrm>
        </p:spPr>
        <p:txBody>
          <a:bodyPr>
            <a:norm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 want to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catch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want to go with me?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What is “Pokémon”?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It’s a hot online game.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started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play this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Japan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Oh, I see. Is it fun?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Of course! Many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parks, train stations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night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their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 they go there to catch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Pokémon? 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Yes, they do. It’s good for people to go out and get to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new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But it’s very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dangerous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look at your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walking and catching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Pokémon.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Accidents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54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catch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抓         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Pokémon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寶可夢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人們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start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開始       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Japan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日本          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用                   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cellphone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手機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 different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不同的 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place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地方 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dangerous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危險的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screen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螢幕        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accident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意外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happen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發生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929066"/>
            <a:ext cx="30765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47.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“hot” online game?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1640" y="1556792"/>
            <a:ext cx="7005464" cy="4165923"/>
          </a:xfrm>
        </p:spPr>
        <p:txBody>
          <a:bodyPr/>
          <a:lstStyle/>
          <a:p>
            <a:pPr lvl="0">
              <a:buFont typeface="Wingdings 2" pitchFamily="18" charset="2"/>
              <a:buChar char="j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People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 hot food.	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		</a:t>
            </a:r>
          </a:p>
          <a:p>
            <a:pPr lvl="0">
              <a:buFont typeface="Wingdings 2" pitchFamily="18" charset="2"/>
              <a:buChar char="k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Food is very hot. 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 2" pitchFamily="18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People love the game very much.  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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People don’t like the game.</a:t>
            </a:r>
            <a:endParaRPr lang="zh-TW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70" y="33759"/>
            <a:ext cx="8229600" cy="514921"/>
          </a:xfrm>
        </p:spPr>
        <p:txBody>
          <a:bodyPr>
            <a:normAutofit/>
          </a:bodyPr>
          <a:lstStyle/>
          <a:p>
            <a:pPr algn="l"/>
            <a:r>
              <a:rPr lang="zh-TW" altLang="zh-TW" sz="2400" b="1" dirty="0"/>
              <a:t>第十五大題：閱讀</a:t>
            </a:r>
            <a:r>
              <a:rPr lang="zh-TW" altLang="zh-TW" sz="2400" b="1" dirty="0" smtClean="0"/>
              <a:t>測驗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192688"/>
          </a:xfrm>
        </p:spPr>
        <p:txBody>
          <a:bodyPr>
            <a:norm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 want to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catch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want to go with me?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What is “Pokémon”?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It’s a hot online game.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started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play this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Japan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Oh, I see. Is it fun?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Of course! Many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parks, train stations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night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their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 they go there to catch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Pokémon? 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Yes, they do. It’s good for people to go out and get to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new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But it’s very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dangerous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look at your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walking and catching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Pokémon.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Accidents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4000496" y="1500174"/>
            <a:ext cx="5143504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>
            <a:off x="571472" y="5929330"/>
            <a:ext cx="1214446" cy="42862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    </a:t>
            </a:r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2071670" y="5929330"/>
            <a:ext cx="5857916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1259632" y="2345038"/>
            <a:ext cx="3024336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2071670" y="5919663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 </a:t>
            </a:r>
            <a:r>
              <a:rPr lang="zh-TW" altLang="en-US" sz="2400" b="1" dirty="0">
                <a:latin typeface="新細明體"/>
              </a:rPr>
              <a:t>③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People love the game very much.    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154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008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You can catch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___________.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2132856"/>
            <a:ext cx="7005464" cy="3661867"/>
          </a:xfrm>
        </p:spPr>
        <p:txBody>
          <a:bodyPr/>
          <a:lstStyle/>
          <a:p>
            <a:pPr lvl="0">
              <a:buFont typeface="Wingdings 2" pitchFamily="18" charset="2"/>
              <a:buChar char="j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player.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lvl="0">
              <a:buFont typeface="Wingdings 2" pitchFamily="18" charset="2"/>
              <a:buChar char="k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    </a:t>
            </a:r>
          </a:p>
          <a:p>
            <a:pPr lvl="0">
              <a:buFont typeface="Wingdings 2" pitchFamily="18" charset="2"/>
              <a:buChar char="l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book.     </a:t>
            </a:r>
          </a:p>
          <a:p>
            <a:pPr marL="0" lv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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pencil case</a:t>
            </a:r>
            <a:endParaRPr lang="zh-TW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70" y="33759"/>
            <a:ext cx="8229600" cy="514921"/>
          </a:xfrm>
        </p:spPr>
        <p:txBody>
          <a:bodyPr>
            <a:normAutofit/>
          </a:bodyPr>
          <a:lstStyle/>
          <a:p>
            <a:pPr algn="l"/>
            <a:r>
              <a:rPr lang="zh-TW" altLang="zh-TW" sz="2400" b="1" dirty="0"/>
              <a:t>第十五大題：閱讀測驗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192688"/>
          </a:xfrm>
        </p:spPr>
        <p:txBody>
          <a:bodyPr>
            <a:norm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 want to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catch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want to go with me?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What is “Pokémon”?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It’s a hot online game.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started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play this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Japan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Oh, I see. Is it fun?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Of course! Many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parks, train stations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night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their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 they go there to catch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Pokémon? 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Yes, they do. It’s good for people to go out and get to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new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But it’s very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dangerous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look at your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walking and catching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Pokémon.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Accidents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TW" sz="2400" dirty="0" smtClean="0">
                <a:latin typeface="新細明體"/>
                <a:ea typeface="新細明體"/>
                <a:cs typeface="Times New Roman" panose="02020603050405020304" pitchFamily="18" charset="0"/>
              </a:rPr>
              <a:t>                   ②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1928794" y="2786058"/>
            <a:ext cx="2714644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6072198" y="4429132"/>
            <a:ext cx="2071702" cy="5715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571472" y="6000768"/>
            <a:ext cx="1214446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    </a:t>
            </a:r>
            <a:endParaRPr lang="zh-TW" altLang="en-US" dirty="0"/>
          </a:p>
        </p:txBody>
      </p:sp>
      <p:sp>
        <p:nvSpPr>
          <p:cNvPr id="7" name="圓角矩形 6"/>
          <p:cNvSpPr/>
          <p:nvPr/>
        </p:nvSpPr>
        <p:spPr>
          <a:xfrm>
            <a:off x="1857356" y="5929330"/>
            <a:ext cx="2143140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4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008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Why do people go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parks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night? 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628800"/>
            <a:ext cx="7005464" cy="4165923"/>
          </a:xfrm>
        </p:spPr>
        <p:txBody>
          <a:bodyPr/>
          <a:lstStyle/>
          <a:p>
            <a:pPr lvl="0">
              <a:buFont typeface="Wingdings 2" pitchFamily="18" charset="2"/>
              <a:buChar char="j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catch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Pokémon.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	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 2" pitchFamily="18" charset="2"/>
              <a:buChar char="k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catch volleyball.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 2" pitchFamily="18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play basketball.  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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swim.</a:t>
            </a:r>
            <a:endParaRPr lang="zh-TW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70" y="33759"/>
            <a:ext cx="8229600" cy="514921"/>
          </a:xfrm>
        </p:spPr>
        <p:txBody>
          <a:bodyPr>
            <a:normAutofit/>
          </a:bodyPr>
          <a:lstStyle/>
          <a:p>
            <a:pPr algn="l"/>
            <a:r>
              <a:rPr lang="zh-TW" altLang="zh-TW" sz="2400" b="1" dirty="0"/>
              <a:t>第十五大題：閱讀測驗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192688"/>
          </a:xfrm>
        </p:spPr>
        <p:txBody>
          <a:bodyPr>
            <a:norm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 want to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catch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want to go with me?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What is “Pokémon”?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It’s a hot online game.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started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play this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Japan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Oh, I see. Is it fun?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Of course! Many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parks, train stations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night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their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 they go there to catch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Pokémon? 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Yes, they do. It’s good for people to go out and get to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new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But it’s very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dangerous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look at your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walking and catching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Pokémon.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Accidents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zh-TW" sz="2400" dirty="0" smtClean="0">
                <a:latin typeface="新細明體"/>
                <a:ea typeface="新細明體"/>
                <a:cs typeface="Times New Roman" panose="02020603050405020304" pitchFamily="18" charset="0"/>
              </a:rPr>
              <a:t>①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catch Pokémon.</a:t>
            </a:r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1142976" y="2786058"/>
            <a:ext cx="3357586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1285852" y="3214686"/>
            <a:ext cx="5715040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1214414" y="3643314"/>
            <a:ext cx="1643074" cy="4191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2571736" y="2357430"/>
            <a:ext cx="3224400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571472" y="6000768"/>
            <a:ext cx="107157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    </a:t>
            </a:r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1928794" y="5857892"/>
            <a:ext cx="3643338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4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008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Which one is true?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628800"/>
            <a:ext cx="8352928" cy="4165923"/>
          </a:xfrm>
        </p:spPr>
        <p:txBody>
          <a:bodyPr/>
          <a:lstStyle/>
          <a:p>
            <a:pPr lvl="0">
              <a:buFont typeface="Wingdings 2" pitchFamily="18" charset="2"/>
              <a:buChar char="j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There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no Pokémon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outdoors. 	</a:t>
            </a:r>
          </a:p>
          <a:p>
            <a:pPr lvl="0">
              <a:buFont typeface="Wingdings 2" pitchFamily="18" charset="2"/>
              <a:buChar char="k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Different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cellphones catch different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Pokémon.    </a:t>
            </a:r>
          </a:p>
          <a:p>
            <a:pPr lvl="0">
              <a:buFont typeface="Wingdings 2" pitchFamily="18" charset="2"/>
              <a:buChar char="l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It’s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for people to go out.  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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It’s good to stay at home.</a:t>
            </a:r>
            <a:endParaRPr lang="zh-TW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70" y="33759"/>
            <a:ext cx="8229600" cy="514921"/>
          </a:xfrm>
        </p:spPr>
        <p:txBody>
          <a:bodyPr>
            <a:normAutofit/>
          </a:bodyPr>
          <a:lstStyle/>
          <a:p>
            <a:pPr algn="l"/>
            <a:r>
              <a:rPr lang="zh-TW" altLang="zh-TW" sz="2400" b="1" dirty="0"/>
              <a:t>第十五大題：閱讀測驗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192688"/>
          </a:xfrm>
        </p:spPr>
        <p:txBody>
          <a:bodyPr>
            <a:norm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 want to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catch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want to go with me?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What is “Pokémon”?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It’s a hot online game.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started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play this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Japan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Oh, I see. Is it fun?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Of course! Many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 to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parks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train stations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night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their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 they go there to catch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Pokémon? 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Yes, they do. It’s good for people to go out and get to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new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But it’s very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dangerous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look at your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cellphone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walking and catching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Pokémon. </a:t>
            </a:r>
            <a:r>
              <a:rPr lang="en-US" altLang="zh-TW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Accidents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TW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happen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zh-TW" sz="2400" dirty="0" smtClean="0">
                <a:latin typeface="新細明體"/>
                <a:ea typeface="新細明體"/>
                <a:cs typeface="Times New Roman" panose="02020603050405020304" pitchFamily="18" charset="0"/>
              </a:rPr>
              <a:t>③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good for people to go out.     </a:t>
            </a:r>
          </a:p>
          <a:p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2857488" y="3643314"/>
            <a:ext cx="3643338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>
            <a:off x="571472" y="6000768"/>
            <a:ext cx="107157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    </a:t>
            </a:r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1857356" y="5929330"/>
            <a:ext cx="5357850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4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5010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78539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my family. Jack is my brother. He is a cook. He has two children. Peter is twelve years old and Jessica is ten years old. Elsa is my wife and she is a nurse. I have three children. Cathy is thirteen years old, Billy is eleven years old, and Lisa is four years old. They study in my school.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 a teacher.  </a:t>
            </a: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7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008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44. Who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Jessica’s mother? </a:t>
            </a:r>
            <a:r>
              <a:rPr lang="en-US" altLang="zh-TW" dirty="0"/>
              <a:t>   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628800"/>
            <a:ext cx="7005464" cy="4165923"/>
          </a:xfrm>
        </p:spPr>
        <p:txBody>
          <a:bodyPr/>
          <a:lstStyle/>
          <a:p>
            <a:pPr lvl="0">
              <a:buFont typeface="Wingdings 2" pitchFamily="18" charset="2"/>
              <a:buChar char="j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 2" pitchFamily="18" charset="2"/>
              <a:buChar char="k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Grace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 2" pitchFamily="18" charset="2"/>
              <a:buChar char="l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Joyce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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Elsa. </a:t>
            </a:r>
            <a:endParaRPr lang="zh-TW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964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385192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zh-TW" altLang="en-US" sz="3200" dirty="0"/>
              <a:t>第十四大題：看圖表找資訊 </a:t>
            </a:r>
          </a:p>
        </p:txBody>
      </p:sp>
      <p:pic>
        <p:nvPicPr>
          <p:cNvPr id="2050" name="Picture 2" descr="家族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7447312" cy="479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499992" y="5589240"/>
            <a:ext cx="383857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0938" algn="l"/>
                <a:tab pos="4860925" algn="l"/>
              </a:tabLst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sz="1400" dirty="0" smtClean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                                                                                                    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                                                                       </a:t>
            </a:r>
            <a:r>
              <a:rPr lang="en-US" altLang="zh-TW" sz="2000" dirty="0" smtClean="0"/>
              <a:t>wife</a:t>
            </a:r>
            <a:r>
              <a:rPr lang="zh-TW" altLang="en-US" sz="2000" dirty="0" smtClean="0"/>
              <a:t>太太   </a:t>
            </a:r>
            <a:r>
              <a:rPr lang="en-US" altLang="zh-TW" sz="2000" dirty="0" smtClean="0"/>
              <a:t>children</a:t>
            </a:r>
            <a:r>
              <a:rPr lang="zh-TW" altLang="en-US" sz="2000" dirty="0" smtClean="0"/>
              <a:t>孩子  </a:t>
            </a:r>
            <a:r>
              <a:rPr lang="en-US" altLang="zh-TW" sz="2000" dirty="0" smtClean="0"/>
              <a:t>study</a:t>
            </a:r>
            <a:r>
              <a:rPr lang="zh-TW" altLang="en-US" sz="2000" dirty="0" smtClean="0"/>
              <a:t>念書 </a:t>
            </a:r>
            <a:endParaRPr lang="zh-TW" altLang="en-US" sz="20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4572000" y="4077072"/>
            <a:ext cx="1080120" cy="8640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796136" y="3068960"/>
            <a:ext cx="1080120" cy="86409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13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45.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does Elsa work?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/>
              <a:t>   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1628800"/>
            <a:ext cx="7149480" cy="4165923"/>
          </a:xfrm>
        </p:spPr>
        <p:txBody>
          <a:bodyPr/>
          <a:lstStyle/>
          <a:p>
            <a:pPr lvl="0">
              <a:buFont typeface="Wingdings 2" pitchFamily="18" charset="2"/>
              <a:buChar char="j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 2" pitchFamily="18" charset="2"/>
              <a:buChar char="k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 2" pitchFamily="18" charset="2"/>
              <a:buChar char="l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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Police station.</a:t>
            </a:r>
            <a:r>
              <a:rPr lang="en-US" altLang="zh-TW" dirty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70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5010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78539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my family. Jack is my brother. He is a cook. He has two children. Peter is twelve years old and Jessica is ten years old. Elsa is my wife and she is a nurse. I have three children. Cathy is thirteen years old, Billy is eleven years old, and Lisa is four years old. They study in my school.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 a teacher.  </a:t>
            </a: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5715008" y="2500306"/>
            <a:ext cx="3000396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428596" y="3000372"/>
            <a:ext cx="3071834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928794" y="4929198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Font typeface="Wingdings 2" pitchFamily="18" charset="2"/>
              <a:buChar char="j"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Hospital.  </a:t>
            </a:r>
          </a:p>
        </p:txBody>
      </p:sp>
      <p:sp>
        <p:nvSpPr>
          <p:cNvPr id="7" name="向右箭號 6"/>
          <p:cNvSpPr/>
          <p:nvPr/>
        </p:nvSpPr>
        <p:spPr>
          <a:xfrm>
            <a:off x="642910" y="5000636"/>
            <a:ext cx="1143008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    </a:t>
            </a:r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1928794" y="4929198"/>
            <a:ext cx="1643074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157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008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46.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am “I”? 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628800"/>
            <a:ext cx="7005464" cy="4165923"/>
          </a:xfrm>
        </p:spPr>
        <p:txBody>
          <a:bodyPr/>
          <a:lstStyle/>
          <a:p>
            <a:pPr lvl="0">
              <a:buFont typeface="Wingdings 2" pitchFamily="18" charset="2"/>
              <a:buChar char="j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		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 2" pitchFamily="18" charset="2"/>
              <a:buChar char="k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Joyce    </a:t>
            </a:r>
          </a:p>
          <a:p>
            <a:pPr lvl="0">
              <a:buFont typeface="Wingdings 2" pitchFamily="18" charset="2"/>
              <a:buChar char="l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Grace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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Brian</a:t>
            </a:r>
            <a:endParaRPr lang="zh-TW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5010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78539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my family. Jack is my brother. He is a cook. He has two children. Peter is twelve years old and Jessica is ten years old. Elsa is my wife and she is a nurse. I have three children. Cathy is thirteen years old, Billy is eleven years old, and Lisa is four years old. They study in my school.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 a teacher.  </a:t>
            </a: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5715008" y="2500306"/>
            <a:ext cx="3000396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3643306" y="1500174"/>
            <a:ext cx="3000396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3643306" y="3000372"/>
            <a:ext cx="3357586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157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385192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zh-TW" altLang="en-US" sz="3200" dirty="0"/>
              <a:t>第十四大題：看圖表找資訊 </a:t>
            </a:r>
          </a:p>
        </p:txBody>
      </p:sp>
      <p:pic>
        <p:nvPicPr>
          <p:cNvPr id="2050" name="Picture 2" descr="家族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7447312" cy="479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499992" y="5589240"/>
            <a:ext cx="383857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90938" algn="l"/>
                <a:tab pos="486092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90938" algn="l"/>
                <a:tab pos="4860925" algn="l"/>
              </a:tabLst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sz="1400" dirty="0" smtClean="0"/>
          </a:p>
          <a:p>
            <a:pPr marL="0" indent="0">
              <a:buNone/>
            </a:pPr>
            <a:r>
              <a:rPr lang="zh-TW" altLang="en-US" sz="2000" dirty="0"/>
              <a:t> </a:t>
            </a:r>
            <a:r>
              <a:rPr lang="zh-TW" altLang="en-US" sz="2000" dirty="0" smtClean="0"/>
              <a:t>                                                                                                     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                                                                       </a:t>
            </a:r>
            <a:r>
              <a:rPr lang="en-US" altLang="zh-TW" sz="2000" dirty="0" smtClean="0"/>
              <a:t>wife</a:t>
            </a:r>
            <a:r>
              <a:rPr lang="zh-TW" altLang="en-US" sz="2000" dirty="0" smtClean="0"/>
              <a:t>太太   </a:t>
            </a:r>
            <a:r>
              <a:rPr lang="en-US" altLang="zh-TW" sz="2000" dirty="0" smtClean="0"/>
              <a:t>children</a:t>
            </a:r>
            <a:r>
              <a:rPr lang="zh-TW" altLang="en-US" sz="2000" dirty="0" smtClean="0"/>
              <a:t>孩子  </a:t>
            </a:r>
            <a:r>
              <a:rPr lang="en-US" altLang="zh-TW" sz="2000" dirty="0" smtClean="0"/>
              <a:t>study</a:t>
            </a:r>
            <a:r>
              <a:rPr lang="zh-TW" altLang="en-US" sz="2000" dirty="0" smtClean="0"/>
              <a:t>念書 </a:t>
            </a:r>
            <a:endParaRPr lang="zh-TW" altLang="en-US" sz="20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4644008" y="2996952"/>
            <a:ext cx="864096" cy="8640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3151984" y="3021740"/>
            <a:ext cx="864096" cy="8640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1786552" y="4077072"/>
            <a:ext cx="2664296" cy="8640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578783" y="1198177"/>
            <a:ext cx="107157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    </a:t>
            </a:r>
            <a:endParaRPr lang="zh-TW" altLang="en-US" dirty="0"/>
          </a:p>
        </p:txBody>
      </p:sp>
      <p:sp>
        <p:nvSpPr>
          <p:cNvPr id="13" name="圓角矩形 12"/>
          <p:cNvSpPr/>
          <p:nvPr/>
        </p:nvSpPr>
        <p:spPr>
          <a:xfrm>
            <a:off x="1786552" y="1152952"/>
            <a:ext cx="1714512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1777368" y="112474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 </a:t>
            </a:r>
            <a:r>
              <a:rPr lang="en-US" altLang="zh-TW" sz="2400" dirty="0" smtClean="0"/>
              <a:t>Brian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8122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  <p:bldP spid="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1082</Words>
  <Application>Microsoft Office PowerPoint</Application>
  <PresentationFormat>如螢幕大小 (4:3)</PresentationFormat>
  <Paragraphs>151</Paragraphs>
  <Slides>19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5" baseType="lpstr">
      <vt:lpstr>新細明體</vt:lpstr>
      <vt:lpstr>Arial</vt:lpstr>
      <vt:lpstr>Calibri</vt:lpstr>
      <vt:lpstr>Times New Roman</vt:lpstr>
      <vt:lpstr>Wingdings 2</vt:lpstr>
      <vt:lpstr>Office 佈景主題</vt:lpstr>
      <vt:lpstr>第十四大題：看圖表找資訊 </vt:lpstr>
      <vt:lpstr>PowerPoint 簡報</vt:lpstr>
      <vt:lpstr> 44. Who is Jessica’s mother?     </vt:lpstr>
      <vt:lpstr>第十四大題：看圖表找資訊 </vt:lpstr>
      <vt:lpstr>  45. Where does Elsa work?      </vt:lpstr>
      <vt:lpstr>PowerPoint 簡報</vt:lpstr>
      <vt:lpstr> 46. Who am “I”?  </vt:lpstr>
      <vt:lpstr>PowerPoint 簡報</vt:lpstr>
      <vt:lpstr>第十四大題：看圖表找資訊 </vt:lpstr>
      <vt:lpstr>第十五大題：閱讀測驗</vt:lpstr>
      <vt:lpstr>PowerPoint 簡報</vt:lpstr>
      <vt:lpstr> 47. What is a “hot” online game?  </vt:lpstr>
      <vt:lpstr>第十五大題：閱讀測驗</vt:lpstr>
      <vt:lpstr> 48. You can catch Pokémon with a                      ___________. </vt:lpstr>
      <vt:lpstr>第十五大題：閱讀測驗</vt:lpstr>
      <vt:lpstr> 49. Why do people go to parks at night?  </vt:lpstr>
      <vt:lpstr>第十五大題：閱讀測驗</vt:lpstr>
      <vt:lpstr>50. Which one is true? </vt:lpstr>
      <vt:lpstr>第十五大題：閱讀測驗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第十四大題：看圖表找資訊</dc:title>
  <dc:creator>Jasmine</dc:creator>
  <cp:lastModifiedBy>user</cp:lastModifiedBy>
  <cp:revision>46</cp:revision>
  <dcterms:created xsi:type="dcterms:W3CDTF">2017-08-21T02:58:34Z</dcterms:created>
  <dcterms:modified xsi:type="dcterms:W3CDTF">2017-09-05T07:44:07Z</dcterms:modified>
</cp:coreProperties>
</file>