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4" r:id="rId3"/>
    <p:sldId id="257" r:id="rId4"/>
    <p:sldId id="260" r:id="rId5"/>
    <p:sldId id="258" r:id="rId6"/>
    <p:sldId id="262" r:id="rId7"/>
    <p:sldId id="264" r:id="rId8"/>
    <p:sldId id="263" r:id="rId9"/>
    <p:sldId id="270" r:id="rId10"/>
    <p:sldId id="275" r:id="rId11"/>
    <p:sldId id="266" r:id="rId12"/>
    <p:sldId id="267" r:id="rId13"/>
    <p:sldId id="268" r:id="rId14"/>
    <p:sldId id="271" r:id="rId15"/>
    <p:sldId id="272" r:id="rId16"/>
    <p:sldId id="273" r:id="rId1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18" autoAdjust="0"/>
  </p:normalViewPr>
  <p:slideViewPr>
    <p:cSldViewPr>
      <p:cViewPr varScale="1">
        <p:scale>
          <a:sx n="86" d="100"/>
          <a:sy n="86" d="100"/>
        </p:scale>
        <p:origin x="5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BFE3B-5BDE-40B6-9DB4-8447E615F988}" type="datetimeFigureOut">
              <a:rPr lang="zh-TW" altLang="en-US" smtClean="0"/>
              <a:pPr/>
              <a:t>2017/9/5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B7FD1F-3D77-4DA2-BEA8-A8AA15C56BFF}" type="slidenum">
              <a:rPr lang="zh-TW" altLang="en-US" smtClean="0"/>
              <a:pPr/>
              <a:t>‹#›</a:t>
            </a:fld>
            <a:endParaRPr lang="zh-TW" altLang="en-US"/>
          </a:p>
        </p:txBody>
      </p:sp>
    </p:spTree>
    <p:extLst>
      <p:ext uri="{BB962C8B-B14F-4D97-AF65-F5344CB8AC3E}">
        <p14:creationId xmlns:p14="http://schemas.microsoft.com/office/powerpoint/2010/main" val="394943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8B7FD1F-3D77-4DA2-BEA8-A8AA15C56BFF}" type="slidenum">
              <a:rPr lang="zh-TW" altLang="en-US" smtClean="0"/>
              <a:pPr/>
              <a:t>9</a:t>
            </a:fld>
            <a:endParaRPr lang="zh-TW" altLang="en-US"/>
          </a:p>
        </p:txBody>
      </p:sp>
    </p:spTree>
    <p:extLst>
      <p:ext uri="{BB962C8B-B14F-4D97-AF65-F5344CB8AC3E}">
        <p14:creationId xmlns:p14="http://schemas.microsoft.com/office/powerpoint/2010/main" val="3256513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8B7FD1F-3D77-4DA2-BEA8-A8AA15C56BFF}" type="slidenum">
              <a:rPr lang="zh-TW" altLang="en-US" smtClean="0"/>
              <a:pPr/>
              <a:t>14</a:t>
            </a:fld>
            <a:endParaRPr lang="zh-TW" altLang="en-US"/>
          </a:p>
        </p:txBody>
      </p:sp>
    </p:spTree>
    <p:extLst>
      <p:ext uri="{BB962C8B-B14F-4D97-AF65-F5344CB8AC3E}">
        <p14:creationId xmlns:p14="http://schemas.microsoft.com/office/powerpoint/2010/main" val="3256513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8B7FD1F-3D77-4DA2-BEA8-A8AA15C56BFF}" type="slidenum">
              <a:rPr lang="zh-TW" altLang="en-US" smtClean="0"/>
              <a:pPr/>
              <a:t>16</a:t>
            </a:fld>
            <a:endParaRPr lang="zh-TW" altLang="en-US"/>
          </a:p>
        </p:txBody>
      </p:sp>
    </p:spTree>
    <p:extLst>
      <p:ext uri="{BB962C8B-B14F-4D97-AF65-F5344CB8AC3E}">
        <p14:creationId xmlns:p14="http://schemas.microsoft.com/office/powerpoint/2010/main" val="325651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2017/9/5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pPr/>
              <a:t>2017/9/5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274638"/>
            <a:ext cx="8229600" cy="850106"/>
          </a:xfrm>
        </p:spPr>
        <p:txBody>
          <a:bodyPr>
            <a:noAutofit/>
          </a:bodyPr>
          <a:lstStyle/>
          <a:p>
            <a:pPr algn="l"/>
            <a:r>
              <a:rPr lang="zh-TW" altLang="en-US" sz="2800" dirty="0"/>
              <a:t>第十大題：請先閱讀下列短文，並選出適合的答案。 </a:t>
            </a:r>
            <a:r>
              <a:rPr lang="en-US" altLang="zh-TW" sz="2800" dirty="0"/>
              <a:t>【Part A】 </a:t>
            </a:r>
            <a:br>
              <a:rPr lang="en-US" altLang="zh-TW" sz="2800" dirty="0"/>
            </a:br>
            <a:endParaRPr lang="zh-TW" altLang="en-US" sz="2800" dirty="0"/>
          </a:p>
        </p:txBody>
      </p:sp>
      <p:sp>
        <p:nvSpPr>
          <p:cNvPr id="5" name="內容版面配置區 4"/>
          <p:cNvSpPr>
            <a:spLocks noGrp="1"/>
          </p:cNvSpPr>
          <p:nvPr>
            <p:ph idx="1"/>
          </p:nvPr>
        </p:nvSpPr>
        <p:spPr>
          <a:xfrm>
            <a:off x="457200" y="1052736"/>
            <a:ext cx="8229600" cy="5184576"/>
          </a:xfrm>
        </p:spPr>
        <p:txBody>
          <a:bodyPr>
            <a:noAutofit/>
          </a:bodyPr>
          <a:lstStyle/>
          <a:p>
            <a:pPr marL="360000" indent="0">
              <a:lnSpc>
                <a:spcPct val="120000"/>
              </a:lnSpc>
              <a:spcBef>
                <a:spcPts val="0"/>
              </a:spcBef>
              <a:buNone/>
            </a:pPr>
            <a:r>
              <a:rPr lang="en-US" altLang="zh-TW" sz="2700" dirty="0" smtClean="0">
                <a:latin typeface="Times New Roman" panose="02020603050405020304" pitchFamily="18" charset="0"/>
                <a:cs typeface="Times New Roman" panose="02020603050405020304" pitchFamily="18" charset="0"/>
              </a:rPr>
              <a:t>     My </a:t>
            </a:r>
            <a:r>
              <a:rPr lang="en-US" altLang="zh-TW" sz="2700" dirty="0">
                <a:latin typeface="Times New Roman" panose="02020603050405020304" pitchFamily="18" charset="0"/>
                <a:cs typeface="Times New Roman" panose="02020603050405020304" pitchFamily="18" charset="0"/>
              </a:rPr>
              <a:t>name is Alan. I like my job. Every day I go to many places and meet many people. Some of them are nice. They say “Please” and “Thank you” to me. Some of them tell me about their family and jobs. I learn a lot from these people.   </a:t>
            </a:r>
            <a:br>
              <a:rPr lang="en-US" altLang="zh-TW" sz="2700" dirty="0">
                <a:latin typeface="Times New Roman" panose="02020603050405020304" pitchFamily="18" charset="0"/>
                <a:cs typeface="Times New Roman" panose="02020603050405020304" pitchFamily="18" charset="0"/>
              </a:rPr>
            </a:br>
            <a:r>
              <a:rPr lang="en-US" altLang="zh-TW" sz="2700" dirty="0" smtClean="0">
                <a:latin typeface="Times New Roman" panose="02020603050405020304" pitchFamily="18" charset="0"/>
                <a:cs typeface="Times New Roman" panose="02020603050405020304" pitchFamily="18" charset="0"/>
              </a:rPr>
              <a:t>   But </a:t>
            </a:r>
            <a:r>
              <a:rPr lang="en-US" altLang="zh-TW" sz="2700" dirty="0">
                <a:latin typeface="Times New Roman" panose="02020603050405020304" pitchFamily="18" charset="0"/>
                <a:cs typeface="Times New Roman" panose="02020603050405020304" pitchFamily="18" charset="0"/>
              </a:rPr>
              <a:t>I am not always so lucky. Some people leave their trash in my car after they eat and drink. Some people are noisy, and they never stop telling me “Turn right!” or “Go straight!” Sometimes more than four people want to get into my car at a time, but </a:t>
            </a:r>
            <a:r>
              <a:rPr lang="en-US" altLang="zh-TW" sz="2700" dirty="0" smtClean="0">
                <a:latin typeface="Times New Roman" panose="02020603050405020304" pitchFamily="18" charset="0"/>
                <a:cs typeface="Times New Roman" panose="02020603050405020304" pitchFamily="18" charset="0"/>
              </a:rPr>
              <a:t>that’s </a:t>
            </a:r>
            <a:r>
              <a:rPr lang="en-US" altLang="zh-TW" sz="2700" dirty="0">
                <a:latin typeface="Times New Roman" panose="02020603050405020304" pitchFamily="18" charset="0"/>
                <a:cs typeface="Times New Roman" panose="02020603050405020304" pitchFamily="18" charset="0"/>
              </a:rPr>
              <a:t>illegal!   </a:t>
            </a:r>
            <a:br>
              <a:rPr lang="en-US" altLang="zh-TW" sz="2700" dirty="0">
                <a:latin typeface="Times New Roman" panose="02020603050405020304" pitchFamily="18" charset="0"/>
                <a:cs typeface="Times New Roman" panose="02020603050405020304" pitchFamily="18" charset="0"/>
              </a:rPr>
            </a:br>
            <a:r>
              <a:rPr lang="en-US" altLang="zh-TW" sz="2700" dirty="0">
                <a:latin typeface="Times New Roman" panose="02020603050405020304" pitchFamily="18" charset="0"/>
                <a:cs typeface="Times New Roman" panose="02020603050405020304" pitchFamily="18" charset="0"/>
              </a:rPr>
              <a:t> </a:t>
            </a:r>
            <a:r>
              <a:rPr lang="en-US" altLang="zh-TW" sz="2700" dirty="0"/>
              <a:t/>
            </a:r>
            <a:br>
              <a:rPr lang="en-US" altLang="zh-TW" sz="2700" dirty="0"/>
            </a:br>
            <a:endParaRPr lang="zh-TW" altLang="en-US" sz="2700" dirty="0"/>
          </a:p>
        </p:txBody>
      </p:sp>
    </p:spTree>
    <p:extLst>
      <p:ext uri="{BB962C8B-B14F-4D97-AF65-F5344CB8AC3E}">
        <p14:creationId xmlns:p14="http://schemas.microsoft.com/office/powerpoint/2010/main" val="2477451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en-US" altLang="zh-TW" dirty="0" smtClean="0"/>
              <a:t>poster</a:t>
            </a:r>
            <a:r>
              <a:rPr lang="zh-TW" altLang="en-US" dirty="0" smtClean="0"/>
              <a:t>海報                </a:t>
            </a:r>
            <a:r>
              <a:rPr lang="en-US" altLang="zh-TW" dirty="0" smtClean="0"/>
              <a:t>African savanna</a:t>
            </a:r>
            <a:r>
              <a:rPr lang="zh-TW" altLang="en-US" dirty="0" smtClean="0"/>
              <a:t>非洲大草原</a:t>
            </a:r>
            <a:endParaRPr lang="en-US" altLang="zh-TW" dirty="0" smtClean="0"/>
          </a:p>
          <a:p>
            <a:pPr>
              <a:buNone/>
            </a:pPr>
            <a:r>
              <a:rPr lang="en-US" altLang="zh-TW" dirty="0" smtClean="0"/>
              <a:t>view</a:t>
            </a:r>
            <a:r>
              <a:rPr lang="zh-TW" altLang="en-US" dirty="0" smtClean="0"/>
              <a:t>景觀                      </a:t>
            </a:r>
            <a:r>
              <a:rPr lang="en-US" altLang="zh-TW" dirty="0" smtClean="0"/>
              <a:t>sports car</a:t>
            </a:r>
            <a:r>
              <a:rPr lang="zh-TW" altLang="en-US" dirty="0" smtClean="0"/>
              <a:t>跑車</a:t>
            </a:r>
            <a:endParaRPr lang="en-US" altLang="zh-TW" dirty="0" smtClean="0"/>
          </a:p>
          <a:p>
            <a:pPr>
              <a:buNone/>
            </a:pPr>
            <a:r>
              <a:rPr lang="en-US" altLang="zh-TW" dirty="0" smtClean="0"/>
              <a:t>awesome</a:t>
            </a:r>
            <a:r>
              <a:rPr lang="zh-TW" altLang="en-US" dirty="0" smtClean="0"/>
              <a:t>厲害              </a:t>
            </a:r>
            <a:r>
              <a:rPr lang="en-US" altLang="zh-TW" dirty="0" smtClean="0"/>
              <a:t>suit</a:t>
            </a:r>
            <a:r>
              <a:rPr lang="zh-TW" altLang="en-US" dirty="0" smtClean="0"/>
              <a:t>搭配 </a:t>
            </a:r>
            <a:endParaRPr lang="en-US" altLang="zh-TW" dirty="0" smtClean="0"/>
          </a:p>
          <a:p>
            <a:pPr>
              <a:buNone/>
            </a:pPr>
            <a:r>
              <a:rPr lang="en-US" altLang="zh-TW" dirty="0" smtClean="0"/>
              <a:t>MAYDAY</a:t>
            </a:r>
            <a:r>
              <a:rPr lang="zh-TW" altLang="en-US" dirty="0" smtClean="0"/>
              <a:t>五月天 </a:t>
            </a:r>
          </a:p>
          <a:p>
            <a:pPr>
              <a:buNone/>
            </a:pPr>
            <a:r>
              <a:rPr lang="en-US" altLang="zh-TW" dirty="0" smtClean="0"/>
              <a:t>Stephen Curry</a:t>
            </a:r>
            <a:r>
              <a:rPr lang="zh-TW" altLang="en-US" dirty="0" smtClean="0"/>
              <a:t>史帝芬柯瑞 </a:t>
            </a:r>
            <a:endParaRPr lang="en-US" altLang="zh-TW" dirty="0" smtClean="0"/>
          </a:p>
          <a:p>
            <a:pPr>
              <a:buNone/>
            </a:pPr>
            <a:r>
              <a:rPr lang="en-US" altLang="zh-TW" dirty="0" smtClean="0"/>
              <a:t>make a choice</a:t>
            </a:r>
            <a:r>
              <a:rPr lang="zh-TW" altLang="en-US" dirty="0" smtClean="0"/>
              <a:t>下決定 </a:t>
            </a:r>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en-US" altLang="zh-TW" sz="2800" dirty="0">
                <a:latin typeface="Times New Roman" panose="02020603050405020304" pitchFamily="18" charset="0"/>
                <a:cs typeface="Times New Roman" panose="02020603050405020304" pitchFamily="18" charset="0"/>
              </a:rPr>
              <a:t>48. Where are Danny and his mother? </a:t>
            </a:r>
            <a:endParaRPr lang="zh-TW" altLang="en-US" sz="2800" dirty="0">
              <a:latin typeface="Times New Roman" panose="02020603050405020304" pitchFamily="18" charset="0"/>
              <a:cs typeface="Times New Roman" panose="02020603050405020304" pitchFamily="18" charset="0"/>
            </a:endParaRPr>
          </a:p>
        </p:txBody>
      </p:sp>
      <p:sp>
        <p:nvSpPr>
          <p:cNvPr id="5" name="內容版面配置區 2"/>
          <p:cNvSpPr>
            <a:spLocks noGrp="1"/>
          </p:cNvSpPr>
          <p:nvPr>
            <p:ph idx="1"/>
          </p:nvPr>
        </p:nvSpPr>
        <p:spPr>
          <a:xfrm>
            <a:off x="539552" y="1628800"/>
            <a:ext cx="8075240" cy="4525963"/>
          </a:xfrm>
        </p:spPr>
        <p:txBody>
          <a:bodyPr/>
          <a:lstStyle/>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They are in a supermarket. </a:t>
            </a:r>
            <a:r>
              <a:rPr lang="en-US" altLang="zh-TW" sz="2800" dirty="0" smtClean="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They are in a bookstore.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They are in a theater.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They are in a post office. </a:t>
            </a:r>
            <a:endParaRPr lang="zh-TW" altLang="en-US" sz="2800" dirty="0">
              <a:latin typeface="Times New Roman" panose="02020603050405020304" pitchFamily="18" charset="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434752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32656"/>
            <a:ext cx="8229600" cy="634082"/>
          </a:xfrm>
        </p:spPr>
        <p:txBody>
          <a:bodyPr>
            <a:normAutofit fontScale="90000"/>
          </a:bodyPr>
          <a:lstStyle/>
          <a:p>
            <a:pPr algn="l"/>
            <a:r>
              <a:rPr lang="en-US" altLang="zh-TW" dirty="0" smtClean="0"/>
              <a:t>【Part B】</a:t>
            </a:r>
            <a:r>
              <a:rPr lang="en-US" altLang="zh-TW" dirty="0"/>
              <a:t/>
            </a:r>
            <a:br>
              <a:rPr lang="en-US" altLang="zh-TW" dirty="0"/>
            </a:br>
            <a:r>
              <a:rPr lang="en-US" altLang="zh-TW" dirty="0"/>
              <a:t> </a:t>
            </a:r>
            <a:endParaRPr lang="zh-TW" altLang="en-US" dirty="0"/>
          </a:p>
        </p:txBody>
      </p:sp>
      <p:sp>
        <p:nvSpPr>
          <p:cNvPr id="3" name="內容版面配置區 2"/>
          <p:cNvSpPr>
            <a:spLocks noGrp="1"/>
          </p:cNvSpPr>
          <p:nvPr>
            <p:ph idx="1"/>
          </p:nvPr>
        </p:nvSpPr>
        <p:spPr>
          <a:xfrm>
            <a:off x="262484" y="764704"/>
            <a:ext cx="8853511" cy="5976664"/>
          </a:xfrm>
        </p:spPr>
        <p:txBody>
          <a:bodyPr>
            <a:normAutofit lnSpcReduction="10000"/>
          </a:bodyPr>
          <a:lstStyle/>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Danny, there are many posters in the bookstore. Which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one </a:t>
            </a:r>
            <a:r>
              <a:rPr lang="en-US" altLang="zh-TW" sz="2200" dirty="0">
                <a:latin typeface="Comic Sans MS" panose="030F0702030302020204" pitchFamily="66" charset="0"/>
                <a:cs typeface="Times New Roman" panose="02020603050405020304" pitchFamily="18" charset="0"/>
              </a:rPr>
              <a:t>do you want? Do you like this one </a:t>
            </a:r>
            <a:r>
              <a:rPr lang="en-US" altLang="zh-TW" sz="2200" dirty="0" smtClean="0">
                <a:latin typeface="Comic Sans MS" panose="030F0702030302020204" pitchFamily="66" charset="0"/>
                <a:cs typeface="Times New Roman" panose="02020603050405020304" pitchFamily="18" charset="0"/>
              </a:rPr>
              <a:t>of the</a:t>
            </a:r>
            <a:r>
              <a:rPr lang="en-US" altLang="zh-TW" sz="2200" dirty="0" smtClean="0">
                <a:latin typeface="Comic Sans MS" panose="030F0702030302020204" pitchFamily="66" charset="0"/>
                <a:cs typeface="Times New Roman" panose="02020603050405020304" pitchFamily="18" charset="0"/>
              </a:rPr>
              <a:t> </a:t>
            </a:r>
            <a:r>
              <a:rPr lang="en-US" altLang="zh-TW" sz="2200" dirty="0">
                <a:latin typeface="Comic Sans MS" panose="030F0702030302020204" pitchFamily="66" charset="0"/>
                <a:cs typeface="Times New Roman" panose="02020603050405020304" pitchFamily="18" charset="0"/>
              </a:rPr>
              <a:t>African </a:t>
            </a:r>
            <a:r>
              <a:rPr lang="en-US" altLang="zh-TW" sz="2200" dirty="0" smtClean="0">
                <a:latin typeface="Comic Sans MS" panose="030F0702030302020204" pitchFamily="66" charset="0"/>
                <a:cs typeface="Times New Roman" panose="02020603050405020304" pitchFamily="18" charset="0"/>
              </a:rPr>
              <a:t>     	    savanna</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Mom, look! There are so many animals there. The view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beautiful</a:t>
            </a:r>
            <a:r>
              <a:rPr lang="en-US" altLang="zh-TW" sz="2200" dirty="0">
                <a:latin typeface="Comic Sans MS" panose="030F0702030302020204" pitchFamily="66" charset="0"/>
                <a:cs typeface="Times New Roman" panose="02020603050405020304" pitchFamily="18" charset="0"/>
              </a:rPr>
              <a:t>, too. How about the poster of that blue sports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car</a:t>
            </a:r>
            <a:r>
              <a:rPr lang="en-US" altLang="zh-TW" sz="2200" dirty="0">
                <a:latin typeface="Comic Sans MS" panose="030F0702030302020204" pitchFamily="66" charset="0"/>
                <a:cs typeface="Times New Roman" panose="02020603050405020304" pitchFamily="18" charset="0"/>
              </a:rPr>
              <a:t>? That is awesome!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Yes, it suits your room. Wait! Look at the poster of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MAYDAY</a:t>
            </a:r>
            <a:r>
              <a:rPr lang="en-US" altLang="zh-TW" sz="2200" dirty="0">
                <a:latin typeface="Comic Sans MS" panose="030F0702030302020204" pitchFamily="66" charset="0"/>
                <a:cs typeface="Times New Roman" panose="02020603050405020304" pitchFamily="18" charset="0"/>
              </a:rPr>
              <a:t>! I know you like their music.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But I don’t want their poster. How about this one? This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Stephen </a:t>
            </a:r>
            <a:r>
              <a:rPr lang="en-US" altLang="zh-TW" sz="2200" dirty="0">
                <a:latin typeface="Comic Sans MS" panose="030F0702030302020204" pitchFamily="66" charset="0"/>
                <a:cs typeface="Times New Roman" panose="02020603050405020304" pitchFamily="18" charset="0"/>
              </a:rPr>
              <a:t>Curry. He is one of my favorite NBA basketball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players</a:t>
            </a:r>
            <a:r>
              <a:rPr lang="en-US" altLang="zh-TW" sz="2200" dirty="0">
                <a:latin typeface="Comic Sans MS" panose="030F0702030302020204" pitchFamily="66" charset="0"/>
                <a:cs typeface="Times New Roman" panose="02020603050405020304" pitchFamily="18" charset="0"/>
              </a:rPr>
              <a:t>.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You can make a choice. </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Well, okay. I want the poster of the basketball player.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Thank </a:t>
            </a:r>
            <a:r>
              <a:rPr lang="en-US" altLang="zh-TW" sz="2200" dirty="0">
                <a:latin typeface="Comic Sans MS" panose="030F0702030302020204" pitchFamily="66" charset="0"/>
                <a:cs typeface="Times New Roman" panose="02020603050405020304" pitchFamily="18" charset="0"/>
              </a:rPr>
              <a:t>you, Mom!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sym typeface="Wingdings"/>
              </a:rPr>
              <a:t></a:t>
            </a:r>
            <a:r>
              <a:rPr lang="en-US" altLang="zh-TW" sz="2400" dirty="0">
                <a:latin typeface="Comic Sans MS" panose="030F0702030302020204" pitchFamily="66" charset="0"/>
                <a:cs typeface="Times New Roman" panose="02020603050405020304" pitchFamily="18" charset="0"/>
              </a:rPr>
              <a:t>  They are in a bookstore. </a:t>
            </a:r>
            <a:endParaRPr lang="zh-TW" altLang="en-US" sz="2400" dirty="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endParaRPr lang="zh-TW" altLang="en-US" sz="2200" dirty="0">
              <a:latin typeface="Comic Sans MS" panose="030F0702030302020204" pitchFamily="66" charset="0"/>
              <a:cs typeface="Times New Roman" panose="02020603050405020304" pitchFamily="18" charset="0"/>
            </a:endParaRPr>
          </a:p>
        </p:txBody>
      </p:sp>
      <p:sp>
        <p:nvSpPr>
          <p:cNvPr id="4" name="圓角矩形 3"/>
          <p:cNvSpPr/>
          <p:nvPr/>
        </p:nvSpPr>
        <p:spPr>
          <a:xfrm>
            <a:off x="5652120" y="764704"/>
            <a:ext cx="2232248"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向右箭號 4"/>
          <p:cNvSpPr/>
          <p:nvPr/>
        </p:nvSpPr>
        <p:spPr>
          <a:xfrm>
            <a:off x="467544" y="6192571"/>
            <a:ext cx="1116124"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1907704" y="6201614"/>
            <a:ext cx="4248472" cy="43477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12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3">
                                            <p:txEl>
                                              <p:pRg st="13" end="13"/>
                                            </p:txEl>
                                          </p:spTgt>
                                        </p:tgtEl>
                                        <p:attrNameLst>
                                          <p:attrName>style.visibility</p:attrName>
                                        </p:attrNameLst>
                                      </p:cBhvr>
                                      <p:to>
                                        <p:strVal val="visible"/>
                                      </p:to>
                                    </p:set>
                                    <p:anim calcmode="lin" valueType="num">
                                      <p:cBhvr additive="base">
                                        <p:cTn id="1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3" end="13"/>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en-US" altLang="zh-TW" sz="2800" dirty="0" smtClean="0">
                <a:latin typeface="Times New Roman" panose="02020603050405020304" pitchFamily="18" charset="0"/>
                <a:cs typeface="Times New Roman" panose="02020603050405020304" pitchFamily="18" charset="0"/>
              </a:rPr>
              <a:t>49. </a:t>
            </a:r>
            <a:r>
              <a:rPr lang="en-US" altLang="zh-TW" sz="2800" dirty="0">
                <a:latin typeface="Times New Roman" panose="02020603050405020304" pitchFamily="18" charset="0"/>
                <a:cs typeface="Times New Roman" panose="02020603050405020304" pitchFamily="18" charset="0"/>
              </a:rPr>
              <a:t>What does Danny want? </a:t>
            </a:r>
            <a:endParaRPr lang="zh-TW" altLang="en-US" sz="2800" dirty="0">
              <a:latin typeface="Times New Roman" panose="02020603050405020304" pitchFamily="18" charset="0"/>
              <a:cs typeface="Times New Roman" panose="02020603050405020304" pitchFamily="18" charset="0"/>
            </a:endParaRPr>
          </a:p>
        </p:txBody>
      </p:sp>
      <p:sp>
        <p:nvSpPr>
          <p:cNvPr id="5" name="內容版面配置區 2"/>
          <p:cNvSpPr>
            <a:spLocks noGrp="1"/>
          </p:cNvSpPr>
          <p:nvPr>
            <p:ph idx="1"/>
          </p:nvPr>
        </p:nvSpPr>
        <p:spPr>
          <a:xfrm>
            <a:off x="539552" y="1628800"/>
            <a:ext cx="8075240" cy="4525963"/>
          </a:xfrm>
        </p:spPr>
        <p:txBody>
          <a:bodyPr/>
          <a:lstStyle/>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wants a CD of MAYDAY. </a:t>
            </a:r>
            <a:r>
              <a:rPr lang="en-US" altLang="zh-TW" sz="2800" dirty="0" smtClean="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wants a sports car.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He wants a poster.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a:latin typeface="Times New Roman" panose="02020603050405020304" pitchFamily="18" charset="0"/>
                <a:cs typeface="Times New Roman" panose="02020603050405020304" pitchFamily="18" charset="0"/>
              </a:rPr>
              <a:t>  He wants a book about the African savanna</a:t>
            </a:r>
            <a:r>
              <a:rPr lang="en-US" altLang="zh-TW" sz="28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3020323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32656"/>
            <a:ext cx="8229600" cy="634082"/>
          </a:xfrm>
        </p:spPr>
        <p:txBody>
          <a:bodyPr>
            <a:normAutofit fontScale="90000"/>
          </a:bodyPr>
          <a:lstStyle/>
          <a:p>
            <a:pPr algn="l"/>
            <a:r>
              <a:rPr lang="en-US" altLang="zh-TW" dirty="0" smtClean="0"/>
              <a:t>【Part B】</a:t>
            </a:r>
            <a:r>
              <a:rPr lang="en-US" altLang="zh-TW" dirty="0"/>
              <a:t/>
            </a:r>
            <a:br>
              <a:rPr lang="en-US" altLang="zh-TW" dirty="0"/>
            </a:br>
            <a:r>
              <a:rPr lang="en-US" altLang="zh-TW" dirty="0"/>
              <a:t> </a:t>
            </a:r>
            <a:endParaRPr lang="zh-TW" altLang="en-US" dirty="0"/>
          </a:p>
        </p:txBody>
      </p:sp>
      <p:sp>
        <p:nvSpPr>
          <p:cNvPr id="3" name="內容版面配置區 2"/>
          <p:cNvSpPr>
            <a:spLocks noGrp="1"/>
          </p:cNvSpPr>
          <p:nvPr>
            <p:ph idx="1"/>
          </p:nvPr>
        </p:nvSpPr>
        <p:spPr>
          <a:xfrm>
            <a:off x="262484" y="764704"/>
            <a:ext cx="8774012" cy="5976664"/>
          </a:xfrm>
        </p:spPr>
        <p:txBody>
          <a:bodyPr>
            <a:normAutofit lnSpcReduction="10000"/>
          </a:bodyPr>
          <a:lstStyle/>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Danny, there are many posters in the bookstore. Which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one </a:t>
            </a:r>
            <a:r>
              <a:rPr lang="en-US" altLang="zh-TW" sz="2200" dirty="0">
                <a:latin typeface="Comic Sans MS" panose="030F0702030302020204" pitchFamily="66" charset="0"/>
                <a:cs typeface="Times New Roman" panose="02020603050405020304" pitchFamily="18" charset="0"/>
              </a:rPr>
              <a:t>do you want? Do you like this one </a:t>
            </a:r>
            <a:r>
              <a:rPr lang="en-US" altLang="zh-TW" sz="2200" dirty="0" smtClean="0">
                <a:latin typeface="Comic Sans MS" panose="030F0702030302020204" pitchFamily="66" charset="0"/>
                <a:cs typeface="Times New Roman" panose="02020603050405020304" pitchFamily="18" charset="0"/>
              </a:rPr>
              <a:t>of the</a:t>
            </a:r>
            <a:r>
              <a:rPr lang="en-US" altLang="zh-TW" sz="2200" dirty="0" smtClean="0">
                <a:latin typeface="Comic Sans MS" panose="030F0702030302020204" pitchFamily="66" charset="0"/>
                <a:cs typeface="Times New Roman" panose="02020603050405020304" pitchFamily="18" charset="0"/>
              </a:rPr>
              <a:t> </a:t>
            </a:r>
            <a:r>
              <a:rPr lang="en-US" altLang="zh-TW" sz="2200" dirty="0">
                <a:latin typeface="Comic Sans MS" panose="030F0702030302020204" pitchFamily="66" charset="0"/>
                <a:cs typeface="Times New Roman" panose="02020603050405020304" pitchFamily="18" charset="0"/>
              </a:rPr>
              <a:t>African </a:t>
            </a:r>
            <a:r>
              <a:rPr lang="en-US" altLang="zh-TW" sz="2200" dirty="0" smtClean="0">
                <a:latin typeface="Comic Sans MS" panose="030F0702030302020204" pitchFamily="66" charset="0"/>
                <a:cs typeface="Times New Roman" panose="02020603050405020304" pitchFamily="18" charset="0"/>
              </a:rPr>
              <a:t>	 	    savanna</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Mom, look! There are so many animals there. The view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beautiful</a:t>
            </a:r>
            <a:r>
              <a:rPr lang="en-US" altLang="zh-TW" sz="2200" dirty="0">
                <a:latin typeface="Comic Sans MS" panose="030F0702030302020204" pitchFamily="66" charset="0"/>
                <a:cs typeface="Times New Roman" panose="02020603050405020304" pitchFamily="18" charset="0"/>
              </a:rPr>
              <a:t>, too. How about the poster of that blue sports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car</a:t>
            </a:r>
            <a:r>
              <a:rPr lang="en-US" altLang="zh-TW" sz="2200" dirty="0">
                <a:latin typeface="Comic Sans MS" panose="030F0702030302020204" pitchFamily="66" charset="0"/>
                <a:cs typeface="Times New Roman" panose="02020603050405020304" pitchFamily="18" charset="0"/>
              </a:rPr>
              <a:t>? That is awesome!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Yes, it suits your room. Wait! Look at the poster of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MAYDAY</a:t>
            </a:r>
            <a:r>
              <a:rPr lang="en-US" altLang="zh-TW" sz="2200" dirty="0">
                <a:latin typeface="Comic Sans MS" panose="030F0702030302020204" pitchFamily="66" charset="0"/>
                <a:cs typeface="Times New Roman" panose="02020603050405020304" pitchFamily="18" charset="0"/>
              </a:rPr>
              <a:t>! I know you like their music.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But I don’t want their poster. How about this one? This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Stephen </a:t>
            </a:r>
            <a:r>
              <a:rPr lang="en-US" altLang="zh-TW" sz="2200" dirty="0">
                <a:latin typeface="Comic Sans MS" panose="030F0702030302020204" pitchFamily="66" charset="0"/>
                <a:cs typeface="Times New Roman" panose="02020603050405020304" pitchFamily="18" charset="0"/>
              </a:rPr>
              <a:t>Curry. He is one of my favorite NBA basketball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players</a:t>
            </a:r>
            <a:r>
              <a:rPr lang="en-US" altLang="zh-TW" sz="2200" dirty="0">
                <a:latin typeface="Comic Sans MS" panose="030F0702030302020204" pitchFamily="66" charset="0"/>
                <a:cs typeface="Times New Roman" panose="02020603050405020304" pitchFamily="18" charset="0"/>
              </a:rPr>
              <a:t>.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You can make a choice. </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Well, okay. I want the poster of the basketball player.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Thank </a:t>
            </a:r>
            <a:r>
              <a:rPr lang="en-US" altLang="zh-TW" sz="2200" dirty="0">
                <a:latin typeface="Comic Sans MS" panose="030F0702030302020204" pitchFamily="66" charset="0"/>
                <a:cs typeface="Times New Roman" panose="02020603050405020304" pitchFamily="18" charset="0"/>
              </a:rPr>
              <a:t>you, Mom!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400" dirty="0" smtClean="0">
                <a:latin typeface="Times New Roman" panose="02020603050405020304" pitchFamily="18" charset="0"/>
                <a:cs typeface="Times New Roman" panose="02020603050405020304" pitchFamily="18" charset="0"/>
                <a:sym typeface="Wingdings"/>
              </a:rPr>
              <a:t>                     </a:t>
            </a:r>
            <a:r>
              <a:rPr lang="en-US" altLang="zh-TW" sz="2400" dirty="0" smtClean="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He wants a poster.</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endParaRPr lang="zh-TW" altLang="en-US" sz="2200" dirty="0">
              <a:latin typeface="Comic Sans MS" panose="030F0702030302020204" pitchFamily="66" charset="0"/>
              <a:cs typeface="Times New Roman" panose="02020603050405020304" pitchFamily="18" charset="0"/>
            </a:endParaRPr>
          </a:p>
        </p:txBody>
      </p:sp>
      <p:sp>
        <p:nvSpPr>
          <p:cNvPr id="5" name="圓角矩形 4"/>
          <p:cNvSpPr/>
          <p:nvPr/>
        </p:nvSpPr>
        <p:spPr>
          <a:xfrm>
            <a:off x="2843808" y="5418157"/>
            <a:ext cx="5760640"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486" y="6230446"/>
            <a:ext cx="1146175"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691680" y="6216362"/>
            <a:ext cx="4248472" cy="43477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9" name="圓角矩形 8"/>
          <p:cNvSpPr/>
          <p:nvPr/>
        </p:nvSpPr>
        <p:spPr>
          <a:xfrm>
            <a:off x="2483768" y="750714"/>
            <a:ext cx="5472608"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圓角矩形 9"/>
          <p:cNvSpPr/>
          <p:nvPr/>
        </p:nvSpPr>
        <p:spPr>
          <a:xfrm>
            <a:off x="7951404" y="750714"/>
            <a:ext cx="941076"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圓角矩形 10"/>
          <p:cNvSpPr/>
          <p:nvPr/>
        </p:nvSpPr>
        <p:spPr>
          <a:xfrm>
            <a:off x="1525661" y="1196295"/>
            <a:ext cx="2326260"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22046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anim calcmode="lin" valueType="num">
                                      <p:cBhvr additive="base">
                                        <p:cTn id="2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13" end="1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anim calcmode="lin" valueType="num">
                                      <p:cBhvr additive="base">
                                        <p:cTn id="25" dur="500" fill="hold"/>
                                        <p:tgtEl>
                                          <p:spTgt spid="1026"/>
                                        </p:tgtEl>
                                        <p:attrNameLst>
                                          <p:attrName>ppt_x</p:attrName>
                                        </p:attrNameLst>
                                      </p:cBhvr>
                                      <p:tavLst>
                                        <p:tav tm="0">
                                          <p:val>
                                            <p:strVal val="0-#ppt_w/2"/>
                                          </p:val>
                                        </p:tav>
                                        <p:tav tm="100000">
                                          <p:val>
                                            <p:strVal val="#ppt_x"/>
                                          </p:val>
                                        </p:tav>
                                      </p:tavLst>
                                    </p:anim>
                                    <p:anim calcmode="lin" valueType="num">
                                      <p:cBhvr additive="base">
                                        <p:cTn id="26" dur="500" fill="hold"/>
                                        <p:tgtEl>
                                          <p:spTgt spid="1026"/>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en-US" altLang="zh-TW" sz="2800" dirty="0">
                <a:latin typeface="Times New Roman" panose="02020603050405020304" pitchFamily="18" charset="0"/>
                <a:cs typeface="Times New Roman" panose="02020603050405020304" pitchFamily="18" charset="0"/>
              </a:rPr>
              <a:t>50. Which one does Danny want? </a:t>
            </a:r>
            <a:endParaRPr lang="zh-TW" altLang="en-US" sz="2800" dirty="0">
              <a:latin typeface="Times New Roman" panose="02020603050405020304" pitchFamily="18" charset="0"/>
              <a:cs typeface="Times New Roman" panose="02020603050405020304" pitchFamily="18" charset="0"/>
            </a:endParaRPr>
          </a:p>
        </p:txBody>
      </p:sp>
      <p:graphicFrame>
        <p:nvGraphicFramePr>
          <p:cNvPr id="3" name="內容版面配置區 2"/>
          <p:cNvGraphicFramePr>
            <a:graphicFrameLocks noGrp="1"/>
          </p:cNvGraphicFramePr>
          <p:nvPr>
            <p:ph idx="1"/>
            <p:extLst>
              <p:ext uri="{D42A27DB-BD31-4B8C-83A1-F6EECF244321}">
                <p14:modId xmlns:p14="http://schemas.microsoft.com/office/powerpoint/2010/main" val="3140352061"/>
              </p:ext>
            </p:extLst>
          </p:nvPr>
        </p:nvGraphicFramePr>
        <p:xfrm>
          <a:off x="467544" y="2420888"/>
          <a:ext cx="7931677" cy="2344499"/>
        </p:xfrm>
        <a:graphic>
          <a:graphicData uri="http://schemas.openxmlformats.org/drawingml/2006/table">
            <a:tbl>
              <a:tblPr firstRow="1" firstCol="1" bandRow="1">
                <a:tableStyleId>{5C22544A-7EE6-4342-B048-85BDC9FD1C3A}</a:tableStyleId>
              </a:tblPr>
              <a:tblGrid>
                <a:gridCol w="1993161"/>
                <a:gridCol w="1971924"/>
                <a:gridCol w="1983296"/>
                <a:gridCol w="1983296"/>
              </a:tblGrid>
              <a:tr h="2344499">
                <a:tc>
                  <a:txBody>
                    <a:bodyPr/>
                    <a:lstStyle/>
                    <a:p>
                      <a:pPr>
                        <a:lnSpc>
                          <a:spcPts val="2000"/>
                        </a:lnSpc>
                        <a:spcBef>
                          <a:spcPts val="600"/>
                        </a:spcBef>
                        <a:spcAft>
                          <a:spcPts val="0"/>
                        </a:spcAft>
                      </a:pPr>
                      <a:r>
                        <a:rPr lang="en-US" sz="1600" kern="100" dirty="0">
                          <a:effectLst/>
                          <a:sym typeface="Wingdings 2"/>
                        </a:rPr>
                        <a:t></a:t>
                      </a:r>
                      <a:endParaRPr lang="zh-TW" sz="1200" kern="100" dirty="0">
                        <a:effectLst/>
                      </a:endParaRPr>
                    </a:p>
                    <a:p>
                      <a:pPr>
                        <a:lnSpc>
                          <a:spcPts val="2000"/>
                        </a:lnSpc>
                        <a:spcBef>
                          <a:spcPts val="600"/>
                        </a:spcBef>
                        <a:spcAft>
                          <a:spcPts val="0"/>
                        </a:spcAft>
                      </a:pPr>
                      <a:r>
                        <a:rPr lang="en-US" sz="1600" dirty="0">
                          <a:effectLst/>
                        </a:rPr>
                        <a:t> </a:t>
                      </a:r>
                      <a:r>
                        <a:rPr lang="zh-TW" sz="1000" dirty="0">
                          <a:effectLst/>
                        </a:rPr>
                        <a:t> </a:t>
                      </a:r>
                      <a:r>
                        <a:rPr lang="en-US" sz="1600" kern="100" dirty="0">
                          <a:effectLst/>
                        </a:rPr>
                        <a:t> </a:t>
                      </a:r>
                      <a:endParaRPr lang="zh-TW" sz="1200" kern="100" dirty="0">
                        <a:effectLst/>
                      </a:endParaRPr>
                    </a:p>
                    <a:p>
                      <a:pPr>
                        <a:lnSpc>
                          <a:spcPts val="2000"/>
                        </a:lnSpc>
                        <a:spcBef>
                          <a:spcPts val="600"/>
                        </a:spcBef>
                        <a:spcAft>
                          <a:spcPts val="0"/>
                        </a:spcAft>
                      </a:pPr>
                      <a:r>
                        <a:rPr lang="en-US" sz="1600" kern="100" dirty="0">
                          <a:effectLst/>
                        </a:rPr>
                        <a:t> </a:t>
                      </a:r>
                      <a:endParaRPr lang="zh-TW" sz="1200" kern="100" dirty="0">
                        <a:effectLst/>
                        <a:latin typeface="Times New Roman"/>
                        <a:ea typeface="新細明體"/>
                      </a:endParaRPr>
                    </a:p>
                  </a:txBody>
                  <a:tcPr marL="68580" marR="68580" marT="0" marB="0"/>
                </a:tc>
                <a:tc>
                  <a:txBody>
                    <a:bodyPr/>
                    <a:lstStyle/>
                    <a:p>
                      <a:pPr>
                        <a:lnSpc>
                          <a:spcPts val="2000"/>
                        </a:lnSpc>
                        <a:spcBef>
                          <a:spcPts val="600"/>
                        </a:spcBef>
                        <a:spcAft>
                          <a:spcPts val="0"/>
                        </a:spcAft>
                      </a:pPr>
                      <a:r>
                        <a:rPr lang="en-US" sz="1600" dirty="0" smtClean="0">
                          <a:effectLst/>
                          <a:sym typeface="Wingdings 2"/>
                        </a:rPr>
                        <a:t></a:t>
                      </a:r>
                      <a:r>
                        <a:rPr lang="zh-TW" sz="1000" dirty="0" smtClean="0">
                          <a:effectLst/>
                        </a:rPr>
                        <a:t> </a:t>
                      </a:r>
                      <a:endParaRPr lang="zh-TW" sz="1000" dirty="0">
                        <a:effectLst/>
                        <a:latin typeface="Times New Roman"/>
                      </a:endParaRPr>
                    </a:p>
                  </a:txBody>
                  <a:tcPr marL="68580" marR="68580" marT="0" marB="0"/>
                </a:tc>
                <a:tc>
                  <a:txBody>
                    <a:bodyPr/>
                    <a:lstStyle/>
                    <a:p>
                      <a:r>
                        <a:rPr lang="en-US" sz="1600" dirty="0" smtClean="0">
                          <a:effectLst/>
                          <a:sym typeface="Wingdings 2"/>
                        </a:rPr>
                        <a:t></a:t>
                      </a:r>
                      <a:r>
                        <a:rPr lang="zh-TW" sz="1000" dirty="0" smtClean="0">
                          <a:effectLst/>
                        </a:rPr>
                        <a:t> </a:t>
                      </a:r>
                      <a:endParaRPr lang="zh-TW" sz="1000" dirty="0">
                        <a:effectLst/>
                        <a:latin typeface="Times New Roman"/>
                      </a:endParaRPr>
                    </a:p>
                  </a:txBody>
                  <a:tcPr marL="68580" marR="68580" marT="0" marB="0"/>
                </a:tc>
                <a:tc>
                  <a:txBody>
                    <a:bodyPr/>
                    <a:lstStyle/>
                    <a:p>
                      <a:r>
                        <a:rPr lang="en-US" sz="1600" dirty="0" smtClean="0">
                          <a:effectLst/>
                          <a:sym typeface="Wingdings 2"/>
                        </a:rPr>
                        <a:t></a:t>
                      </a:r>
                      <a:r>
                        <a:rPr lang="zh-TW" sz="1000" dirty="0" smtClean="0">
                          <a:effectLst/>
                        </a:rPr>
                        <a:t> </a:t>
                      </a:r>
                      <a:endParaRPr lang="zh-TW" sz="1000" dirty="0">
                        <a:effectLst/>
                        <a:latin typeface="Times New Roman"/>
                      </a:endParaRPr>
                    </a:p>
                  </a:txBody>
                  <a:tcPr marL="68580" marR="68580" marT="0" marB="0"/>
                </a:tc>
              </a:tr>
            </a:tbl>
          </a:graphicData>
        </a:graphic>
      </p:graphicFrame>
      <p:sp>
        <p:nvSpPr>
          <p:cNvPr id="9" name="Rectangle 9"/>
          <p:cNvSpPr>
            <a:spLocks noChangeArrowheads="1"/>
          </p:cNvSpPr>
          <p:nvPr/>
        </p:nvSpPr>
        <p:spPr bwMode="auto">
          <a:xfrm>
            <a:off x="1236663" y="31067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TW" altLang="en-US"/>
          </a:p>
        </p:txBody>
      </p:sp>
      <p:sp>
        <p:nvSpPr>
          <p:cNvPr id="10" name="Rectangle 10"/>
          <p:cNvSpPr>
            <a:spLocks noChangeArrowheads="1"/>
          </p:cNvSpPr>
          <p:nvPr/>
        </p:nvSpPr>
        <p:spPr bwMode="auto">
          <a:xfrm>
            <a:off x="1236663" y="31067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TW" altLang="en-US"/>
          </a:p>
        </p:txBody>
      </p:sp>
      <p:sp>
        <p:nvSpPr>
          <p:cNvPr id="11" name="Rectangle 11"/>
          <p:cNvSpPr>
            <a:spLocks noChangeArrowheads="1"/>
          </p:cNvSpPr>
          <p:nvPr/>
        </p:nvSpPr>
        <p:spPr bwMode="auto">
          <a:xfrm>
            <a:off x="1236663" y="31067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TW" altLang="en-US"/>
          </a:p>
        </p:txBody>
      </p:sp>
      <p:sp>
        <p:nvSpPr>
          <p:cNvPr id="12" name="Rectangle 12"/>
          <p:cNvSpPr>
            <a:spLocks noChangeArrowheads="1"/>
          </p:cNvSpPr>
          <p:nvPr/>
        </p:nvSpPr>
        <p:spPr bwMode="auto">
          <a:xfrm>
            <a:off x="1236663" y="31067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TW" altLang="en-US"/>
          </a:p>
        </p:txBody>
      </p:sp>
      <p:pic>
        <p:nvPicPr>
          <p:cNvPr id="17" name="圖片 16"/>
          <p:cNvPicPr/>
          <p:nvPr/>
        </p:nvPicPr>
        <p:blipFill>
          <a:blip r:embed="rId2" cstate="print">
            <a:extLst>
              <a:ext uri="{28A0092B-C50C-407E-A947-70E740481C1C}">
                <a14:useLocalDpi xmlns:a14="http://schemas.microsoft.com/office/drawing/2010/main" val="0"/>
              </a:ext>
            </a:extLst>
          </a:blip>
          <a:stretch>
            <a:fillRect/>
          </a:stretch>
        </p:blipFill>
        <p:spPr>
          <a:xfrm>
            <a:off x="586348" y="2780928"/>
            <a:ext cx="1800200" cy="1728192"/>
          </a:xfrm>
          <a:prstGeom prst="rect">
            <a:avLst/>
          </a:prstGeom>
        </p:spPr>
      </p:pic>
      <p:pic>
        <p:nvPicPr>
          <p:cNvPr id="18" name="圖片 17" descr="五月天mayday.jpg"/>
          <p:cNvPicPr/>
          <p:nvPr/>
        </p:nvPicPr>
        <p:blipFill>
          <a:blip r:embed="rId3" cstate="print"/>
          <a:stretch>
            <a:fillRect/>
          </a:stretch>
        </p:blipFill>
        <p:spPr>
          <a:xfrm>
            <a:off x="2555776" y="2780928"/>
            <a:ext cx="1800199" cy="1728192"/>
          </a:xfrm>
          <a:prstGeom prst="rect">
            <a:avLst/>
          </a:prstGeom>
        </p:spPr>
      </p:pic>
      <p:pic>
        <p:nvPicPr>
          <p:cNvPr id="19" name="圖片 18"/>
          <p:cNvPicPr/>
          <p:nvPr/>
        </p:nvPicPr>
        <p:blipFill>
          <a:blip r:embed="rId4" cstate="print">
            <a:extLst>
              <a:ext uri="{28A0092B-C50C-407E-A947-70E740481C1C}">
                <a14:useLocalDpi xmlns:a14="http://schemas.microsoft.com/office/drawing/2010/main" val="0"/>
              </a:ext>
            </a:extLst>
          </a:blip>
          <a:stretch>
            <a:fillRect/>
          </a:stretch>
        </p:blipFill>
        <p:spPr>
          <a:xfrm>
            <a:off x="4499992" y="2780928"/>
            <a:ext cx="1800200" cy="1728192"/>
          </a:xfrm>
          <a:prstGeom prst="rect">
            <a:avLst/>
          </a:prstGeom>
        </p:spPr>
      </p:pic>
      <p:pic>
        <p:nvPicPr>
          <p:cNvPr id="20" name="圖片 19" descr="柯瑞.jpg"/>
          <p:cNvPicPr/>
          <p:nvPr/>
        </p:nvPicPr>
        <p:blipFill>
          <a:blip r:embed="rId5"/>
          <a:stretch>
            <a:fillRect/>
          </a:stretch>
        </p:blipFill>
        <p:spPr>
          <a:xfrm>
            <a:off x="6660272" y="2780928"/>
            <a:ext cx="1440160" cy="1728192"/>
          </a:xfrm>
          <a:prstGeom prst="rect">
            <a:avLst/>
          </a:prstGeom>
        </p:spPr>
      </p:pic>
    </p:spTree>
    <p:extLst>
      <p:ext uri="{BB962C8B-B14F-4D97-AF65-F5344CB8AC3E}">
        <p14:creationId xmlns:p14="http://schemas.microsoft.com/office/powerpoint/2010/main" val="426726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32656"/>
            <a:ext cx="8229600" cy="634082"/>
          </a:xfrm>
        </p:spPr>
        <p:txBody>
          <a:bodyPr>
            <a:normAutofit fontScale="90000"/>
          </a:bodyPr>
          <a:lstStyle/>
          <a:p>
            <a:pPr algn="l"/>
            <a:r>
              <a:rPr lang="en-US" altLang="zh-TW" dirty="0" smtClean="0"/>
              <a:t>【Part B】</a:t>
            </a:r>
            <a:r>
              <a:rPr lang="en-US" altLang="zh-TW" dirty="0"/>
              <a:t/>
            </a:r>
            <a:br>
              <a:rPr lang="en-US" altLang="zh-TW" dirty="0"/>
            </a:br>
            <a:r>
              <a:rPr lang="en-US" altLang="zh-TW" dirty="0"/>
              <a:t> </a:t>
            </a:r>
            <a:endParaRPr lang="zh-TW" altLang="en-US" dirty="0"/>
          </a:p>
        </p:txBody>
      </p:sp>
      <p:sp>
        <p:nvSpPr>
          <p:cNvPr id="3" name="內容版面配置區 2"/>
          <p:cNvSpPr>
            <a:spLocks noGrp="1"/>
          </p:cNvSpPr>
          <p:nvPr>
            <p:ph idx="1"/>
          </p:nvPr>
        </p:nvSpPr>
        <p:spPr>
          <a:xfrm>
            <a:off x="262484" y="764704"/>
            <a:ext cx="8774012" cy="5976664"/>
          </a:xfrm>
        </p:spPr>
        <p:txBody>
          <a:bodyPr>
            <a:normAutofit lnSpcReduction="10000"/>
          </a:bodyPr>
          <a:lstStyle/>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Danny, there are many posters in the bookstore. Which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one </a:t>
            </a:r>
            <a:r>
              <a:rPr lang="en-US" altLang="zh-TW" sz="2200" dirty="0">
                <a:latin typeface="Comic Sans MS" panose="030F0702030302020204" pitchFamily="66" charset="0"/>
                <a:cs typeface="Times New Roman" panose="02020603050405020304" pitchFamily="18" charset="0"/>
              </a:rPr>
              <a:t>do you want? Do you like this one </a:t>
            </a:r>
            <a:r>
              <a:rPr lang="en-US" altLang="zh-TW" sz="2200" dirty="0" smtClean="0">
                <a:latin typeface="Comic Sans MS" panose="030F0702030302020204" pitchFamily="66" charset="0"/>
                <a:cs typeface="Times New Roman" panose="02020603050405020304" pitchFamily="18" charset="0"/>
              </a:rPr>
              <a:t>of the </a:t>
            </a:r>
            <a:r>
              <a:rPr lang="en-US" altLang="zh-TW" sz="2200" dirty="0" smtClean="0">
                <a:latin typeface="Comic Sans MS" panose="030F0702030302020204" pitchFamily="66" charset="0"/>
                <a:cs typeface="Times New Roman" panose="02020603050405020304" pitchFamily="18" charset="0"/>
              </a:rPr>
              <a:t>African 	   	    savanna</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Mom, look! There are so many animals there. The view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beautiful</a:t>
            </a:r>
            <a:r>
              <a:rPr lang="en-US" altLang="zh-TW" sz="2200" dirty="0">
                <a:latin typeface="Comic Sans MS" panose="030F0702030302020204" pitchFamily="66" charset="0"/>
                <a:cs typeface="Times New Roman" panose="02020603050405020304" pitchFamily="18" charset="0"/>
              </a:rPr>
              <a:t>, too. How about the poster of that blue sports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car</a:t>
            </a:r>
            <a:r>
              <a:rPr lang="en-US" altLang="zh-TW" sz="2200" dirty="0">
                <a:latin typeface="Comic Sans MS" panose="030F0702030302020204" pitchFamily="66" charset="0"/>
                <a:cs typeface="Times New Roman" panose="02020603050405020304" pitchFamily="18" charset="0"/>
              </a:rPr>
              <a:t>? That is awesome!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Yes, it suits your room. Wait! Look at the poster of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MAYDAY</a:t>
            </a:r>
            <a:r>
              <a:rPr lang="en-US" altLang="zh-TW" sz="2200" dirty="0">
                <a:latin typeface="Comic Sans MS" panose="030F0702030302020204" pitchFamily="66" charset="0"/>
                <a:cs typeface="Times New Roman" panose="02020603050405020304" pitchFamily="18" charset="0"/>
              </a:rPr>
              <a:t>! I know you like their music.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But I don’t want their poster. How about this one? This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Stephen </a:t>
            </a:r>
            <a:r>
              <a:rPr lang="en-US" altLang="zh-TW" sz="2200" dirty="0">
                <a:latin typeface="Comic Sans MS" panose="030F0702030302020204" pitchFamily="66" charset="0"/>
                <a:cs typeface="Times New Roman" panose="02020603050405020304" pitchFamily="18" charset="0"/>
              </a:rPr>
              <a:t>Curry. He is one of my favorite NBA basketball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players</a:t>
            </a:r>
            <a:r>
              <a:rPr lang="en-US" altLang="zh-TW" sz="2200" dirty="0">
                <a:latin typeface="Comic Sans MS" panose="030F0702030302020204" pitchFamily="66" charset="0"/>
                <a:cs typeface="Times New Roman" panose="02020603050405020304" pitchFamily="18" charset="0"/>
              </a:rPr>
              <a:t>.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You can make a choice. </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Well, okay. I want the poster of the basketball player.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Thank </a:t>
            </a:r>
            <a:r>
              <a:rPr lang="en-US" altLang="zh-TW" sz="2200" dirty="0">
                <a:latin typeface="Comic Sans MS" panose="030F0702030302020204" pitchFamily="66" charset="0"/>
                <a:cs typeface="Times New Roman" panose="02020603050405020304" pitchFamily="18" charset="0"/>
              </a:rPr>
              <a:t>you, Mom!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400" dirty="0" smtClean="0">
                <a:latin typeface="Times New Roman" panose="02020603050405020304" pitchFamily="18" charset="0"/>
                <a:cs typeface="Times New Roman" panose="02020603050405020304" pitchFamily="18" charset="0"/>
                <a:sym typeface="Wingdings"/>
              </a:rPr>
              <a:t>                     </a:t>
            </a:r>
            <a:endParaRPr lang="zh-TW" altLang="en-US" sz="2200" dirty="0">
              <a:latin typeface="Comic Sans MS" panose="030F0702030302020204" pitchFamily="66" charset="0"/>
              <a:cs typeface="Times New Roman" panose="02020603050405020304" pitchFamily="18" charset="0"/>
            </a:endParaRPr>
          </a:p>
        </p:txBody>
      </p:sp>
      <p:sp>
        <p:nvSpPr>
          <p:cNvPr id="5" name="圓角矩形 4"/>
          <p:cNvSpPr/>
          <p:nvPr/>
        </p:nvSpPr>
        <p:spPr>
          <a:xfrm>
            <a:off x="1331640" y="4581128"/>
            <a:ext cx="1152128"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486" y="6230446"/>
            <a:ext cx="1146175"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691680" y="6216362"/>
            <a:ext cx="792088" cy="43477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9" name="圓角矩形 8"/>
          <p:cNvSpPr/>
          <p:nvPr/>
        </p:nvSpPr>
        <p:spPr>
          <a:xfrm>
            <a:off x="1331640" y="4149080"/>
            <a:ext cx="7560840"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圓角矩形 9"/>
          <p:cNvSpPr/>
          <p:nvPr/>
        </p:nvSpPr>
        <p:spPr>
          <a:xfrm>
            <a:off x="2843808" y="5354533"/>
            <a:ext cx="5760640" cy="4320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53215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13" end="13"/>
                                            </p:txEl>
                                          </p:spTgt>
                                        </p:tgtEl>
                                        <p:attrNameLst>
                                          <p:attrName>style.visibility</p:attrName>
                                        </p:attrNameLst>
                                      </p:cBhvr>
                                      <p:to>
                                        <p:strVal val="visible"/>
                                      </p:to>
                                    </p:set>
                                    <p:anim calcmode="lin" valueType="num">
                                      <p:cBhvr additive="base">
                                        <p:cTn id="17"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3" end="1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additive="base">
                                        <p:cTn id="21" dur="500" fill="hold"/>
                                        <p:tgtEl>
                                          <p:spTgt spid="1026"/>
                                        </p:tgtEl>
                                        <p:attrNameLst>
                                          <p:attrName>ppt_x</p:attrName>
                                        </p:attrNameLst>
                                      </p:cBhvr>
                                      <p:tavLst>
                                        <p:tav tm="0">
                                          <p:val>
                                            <p:strVal val="0-#ppt_w/2"/>
                                          </p:val>
                                        </p:tav>
                                        <p:tav tm="100000">
                                          <p:val>
                                            <p:strVal val="#ppt_x"/>
                                          </p:val>
                                        </p:tav>
                                      </p:tavLst>
                                    </p:anim>
                                    <p:anim calcmode="lin" valueType="num">
                                      <p:cBhvr additive="base">
                                        <p:cTn id="22" dur="500" fill="hold"/>
                                        <p:tgtEl>
                                          <p:spTgt spid="1026"/>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a:buNone/>
            </a:pPr>
            <a:r>
              <a:rPr lang="en-US" altLang="zh-TW" dirty="0" smtClean="0"/>
              <a:t>   tell </a:t>
            </a:r>
            <a:r>
              <a:rPr lang="zh-TW" altLang="en-US" dirty="0" smtClean="0"/>
              <a:t>告訴                </a:t>
            </a:r>
            <a:r>
              <a:rPr lang="en-US" altLang="zh-TW" dirty="0" smtClean="0"/>
              <a:t>job</a:t>
            </a:r>
            <a:r>
              <a:rPr lang="zh-TW" altLang="en-US" dirty="0" smtClean="0"/>
              <a:t>工作                 </a:t>
            </a:r>
            <a:r>
              <a:rPr lang="en-US" altLang="zh-TW" dirty="0" smtClean="0"/>
              <a:t>learn </a:t>
            </a:r>
            <a:r>
              <a:rPr lang="zh-TW" altLang="en-US" dirty="0" smtClean="0"/>
              <a:t>學習</a:t>
            </a:r>
            <a:endParaRPr lang="en-US" altLang="zh-TW" dirty="0" smtClean="0"/>
          </a:p>
          <a:p>
            <a:pPr>
              <a:buNone/>
            </a:pPr>
            <a:r>
              <a:rPr lang="en-US" altLang="zh-TW" dirty="0" smtClean="0"/>
              <a:t>   a lot </a:t>
            </a:r>
            <a:r>
              <a:rPr lang="zh-TW" altLang="en-US" dirty="0" smtClean="0"/>
              <a:t>很多             </a:t>
            </a:r>
            <a:r>
              <a:rPr lang="en-US" altLang="zh-TW" dirty="0" smtClean="0"/>
              <a:t>lucky</a:t>
            </a:r>
            <a:r>
              <a:rPr lang="zh-TW" altLang="en-US" dirty="0" smtClean="0"/>
              <a:t>幸運的          </a:t>
            </a:r>
            <a:r>
              <a:rPr lang="en-US" altLang="zh-TW" dirty="0" smtClean="0"/>
              <a:t>leave </a:t>
            </a:r>
            <a:r>
              <a:rPr lang="zh-TW" altLang="en-US" dirty="0" smtClean="0"/>
              <a:t>留下</a:t>
            </a:r>
            <a:endParaRPr lang="en-US" altLang="zh-TW" dirty="0" smtClean="0"/>
          </a:p>
          <a:p>
            <a:pPr>
              <a:buNone/>
            </a:pPr>
            <a:r>
              <a:rPr lang="en-US" altLang="zh-TW" dirty="0" smtClean="0"/>
              <a:t>   trash </a:t>
            </a:r>
            <a:r>
              <a:rPr lang="zh-TW" altLang="en-US" dirty="0" smtClean="0"/>
              <a:t>垃圾            </a:t>
            </a:r>
            <a:r>
              <a:rPr lang="en-US" altLang="zh-TW" dirty="0" smtClean="0"/>
              <a:t>noisy </a:t>
            </a:r>
            <a:r>
              <a:rPr lang="zh-TW" altLang="en-US" dirty="0" smtClean="0"/>
              <a:t>吵鬧的        </a:t>
            </a:r>
            <a:r>
              <a:rPr lang="en-US" altLang="zh-TW" dirty="0" smtClean="0"/>
              <a:t>never </a:t>
            </a:r>
            <a:r>
              <a:rPr lang="zh-TW" altLang="en-US" dirty="0" smtClean="0"/>
              <a:t>從不</a:t>
            </a:r>
            <a:endParaRPr lang="en-US" altLang="zh-TW" dirty="0" smtClean="0"/>
          </a:p>
          <a:p>
            <a:pPr>
              <a:buNone/>
            </a:pPr>
            <a:r>
              <a:rPr lang="en-US" altLang="zh-TW" dirty="0" smtClean="0"/>
              <a:t>   illegal</a:t>
            </a:r>
            <a:r>
              <a:rPr lang="zh-TW" altLang="en-US" dirty="0" smtClean="0"/>
              <a:t>違法  </a:t>
            </a:r>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2162671"/>
          </a:xfrm>
        </p:spPr>
        <p:txBody>
          <a:bodyPr>
            <a:noAutofit/>
          </a:bodyPr>
          <a:lstStyle/>
          <a:p>
            <a:pPr algn="l">
              <a:lnSpc>
                <a:spcPct val="150000"/>
              </a:lnSpc>
              <a:spcBef>
                <a:spcPts val="0"/>
              </a:spcBef>
            </a:pPr>
            <a:r>
              <a:rPr lang="en-US" altLang="zh-TW" sz="2800" dirty="0">
                <a:latin typeface="Times New Roman" panose="02020603050405020304" pitchFamily="18" charset="0"/>
                <a:cs typeface="Times New Roman" panose="02020603050405020304" pitchFamily="18" charset="0"/>
              </a:rPr>
              <a:t>45. What is Alan’s job? </a:t>
            </a:r>
            <a:r>
              <a:rPr lang="en-US" altLang="zh-TW" sz="2500" dirty="0"/>
              <a:t> </a:t>
            </a:r>
            <a:r>
              <a:rPr lang="en-US" altLang="zh-TW" sz="2500" dirty="0" smtClean="0"/>
              <a:t/>
            </a:r>
            <a:br>
              <a:rPr lang="en-US" altLang="zh-TW" sz="2500" dirty="0" smtClean="0"/>
            </a:br>
            <a:r>
              <a:rPr lang="en-US" altLang="zh-TW" sz="2500" dirty="0" smtClean="0"/>
              <a:t/>
            </a:r>
            <a:br>
              <a:rPr lang="en-US" altLang="zh-TW" sz="2500" dirty="0" smtClean="0"/>
            </a:b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doctor.   </a:t>
            </a:r>
            <a:r>
              <a:rPr lang="en-US" altLang="zh-TW" sz="2800" dirty="0" smtClean="0">
                <a:latin typeface="Times New Roman" panose="02020603050405020304" pitchFamily="18" charset="0"/>
                <a:cs typeface="Times New Roman" panose="02020603050405020304" pitchFamily="18" charset="0"/>
              </a:rPr>
              <a:t></a:t>
            </a:r>
            <a:br>
              <a:rPr lang="en-US" altLang="zh-TW" sz="2800" dirty="0" smtClean="0">
                <a:latin typeface="Times New Roman" panose="02020603050405020304" pitchFamily="18" charset="0"/>
                <a:cs typeface="Times New Roman" panose="02020603050405020304" pitchFamily="18" charset="0"/>
              </a:rPr>
            </a:b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teacher.     </a:t>
            </a:r>
            <a:r>
              <a:rPr lang="en-US" altLang="zh-TW" sz="2800" dirty="0" smtClean="0">
                <a:latin typeface="Times New Roman" panose="02020603050405020304" pitchFamily="18" charset="0"/>
                <a:cs typeface="Times New Roman" panose="02020603050405020304" pitchFamily="18" charset="0"/>
              </a:rPr>
              <a:t/>
            </a:r>
            <a:br>
              <a:rPr lang="en-US" altLang="zh-TW" sz="2800" dirty="0" smtClean="0">
                <a:latin typeface="Times New Roman" panose="02020603050405020304" pitchFamily="18" charset="0"/>
                <a:cs typeface="Times New Roman" panose="02020603050405020304" pitchFamily="18" charset="0"/>
              </a:rPr>
            </a:b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nurse.      </a:t>
            </a:r>
            <a:r>
              <a:rPr lang="en-US" altLang="zh-TW" sz="2800" dirty="0" smtClean="0">
                <a:latin typeface="Times New Roman" panose="02020603050405020304" pitchFamily="18" charset="0"/>
                <a:cs typeface="Times New Roman" panose="02020603050405020304" pitchFamily="18" charset="0"/>
              </a:rPr>
              <a:t/>
            </a:r>
            <a:br>
              <a:rPr lang="en-US" altLang="zh-TW" sz="2800" dirty="0" smtClean="0">
                <a:latin typeface="Times New Roman" panose="02020603050405020304" pitchFamily="18" charset="0"/>
                <a:cs typeface="Times New Roman" panose="02020603050405020304" pitchFamily="18" charset="0"/>
              </a:rPr>
            </a:b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taxi driver. </a:t>
            </a:r>
            <a:r>
              <a:rPr lang="zh-TW" altLang="en-US" sz="2800" dirty="0">
                <a:latin typeface="Times New Roman" panose="02020603050405020304" pitchFamily="18" charset="0"/>
                <a:cs typeface="Times New Roman" panose="02020603050405020304" pitchFamily="18" charset="0"/>
              </a:rPr>
              <a:t/>
            </a:r>
            <a:br>
              <a:rPr lang="zh-TW" altLang="en-US"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副標題 3"/>
          <p:cNvSpPr>
            <a:spLocks noGrp="1"/>
          </p:cNvSpPr>
          <p:nvPr>
            <p:ph type="subTitle" idx="1"/>
          </p:nvPr>
        </p:nvSpPr>
        <p:spPr>
          <a:xfrm>
            <a:off x="1371600" y="5589240"/>
            <a:ext cx="6400800" cy="49560"/>
          </a:xfrm>
        </p:spPr>
        <p:txBody>
          <a:bodyPr>
            <a:normAutofit fontScale="25000" lnSpcReduction="20000"/>
          </a:bodyPr>
          <a:lstStyle/>
          <a:p>
            <a:endParaRPr lang="zh-TW" altLang="en-US" dirty="0"/>
          </a:p>
        </p:txBody>
      </p:sp>
    </p:spTree>
    <p:extLst>
      <p:ext uri="{BB962C8B-B14F-4D97-AF65-F5344CB8AC3E}">
        <p14:creationId xmlns:p14="http://schemas.microsoft.com/office/powerpoint/2010/main" val="2189324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274638"/>
            <a:ext cx="8229600" cy="850106"/>
          </a:xfrm>
        </p:spPr>
        <p:txBody>
          <a:bodyPr>
            <a:noAutofit/>
          </a:bodyPr>
          <a:lstStyle/>
          <a:p>
            <a:pPr algn="l"/>
            <a:r>
              <a:rPr lang="zh-TW" altLang="en-US" sz="2800" dirty="0"/>
              <a:t>第十大題：請先閱讀下列短文，並選出適合的答案。 </a:t>
            </a:r>
            <a:r>
              <a:rPr lang="en-US" altLang="zh-TW" sz="2800" dirty="0"/>
              <a:t>【Part A】 </a:t>
            </a:r>
            <a:br>
              <a:rPr lang="en-US" altLang="zh-TW" sz="2800" dirty="0"/>
            </a:br>
            <a:endParaRPr lang="zh-TW" altLang="en-US" sz="2800" dirty="0"/>
          </a:p>
        </p:txBody>
      </p:sp>
      <p:sp>
        <p:nvSpPr>
          <p:cNvPr id="5" name="內容版面配置區 4"/>
          <p:cNvSpPr>
            <a:spLocks noGrp="1"/>
          </p:cNvSpPr>
          <p:nvPr>
            <p:ph idx="1"/>
          </p:nvPr>
        </p:nvSpPr>
        <p:spPr>
          <a:xfrm>
            <a:off x="611560" y="1124744"/>
            <a:ext cx="8229600" cy="5184576"/>
          </a:xfrm>
          <a:ln>
            <a:noFill/>
          </a:ln>
        </p:spPr>
        <p:txBody>
          <a:bodyPr>
            <a:normAutofit fontScale="70000" lnSpcReduction="20000"/>
          </a:bodyPr>
          <a:lstStyle/>
          <a:p>
            <a:pPr marL="360000" indent="0">
              <a:lnSpc>
                <a:spcPct val="120000"/>
              </a:lnSpc>
              <a:spcBef>
                <a:spcPts val="0"/>
              </a:spcBef>
              <a:buNone/>
            </a:pPr>
            <a:r>
              <a:rPr lang="en-US" altLang="zh-TW" sz="3900" dirty="0" smtClean="0">
                <a:latin typeface="Times New Roman" panose="02020603050405020304" pitchFamily="18" charset="0"/>
                <a:cs typeface="Times New Roman" panose="02020603050405020304" pitchFamily="18" charset="0"/>
              </a:rPr>
              <a:t>     My </a:t>
            </a:r>
            <a:r>
              <a:rPr lang="en-US" altLang="zh-TW" sz="3900" dirty="0">
                <a:latin typeface="Times New Roman" panose="02020603050405020304" pitchFamily="18" charset="0"/>
                <a:cs typeface="Times New Roman" panose="02020603050405020304" pitchFamily="18" charset="0"/>
              </a:rPr>
              <a:t>name is Alan. I like my job. Every day I go to many places and meet many people. Some of them are nice. They say “Please” and “Thank you” to me. Some of them tell me about their family and jobs. I learn a lot from these people.   </a:t>
            </a:r>
            <a:br>
              <a:rPr lang="en-US" altLang="zh-TW" sz="3900" dirty="0">
                <a:latin typeface="Times New Roman" panose="02020603050405020304" pitchFamily="18" charset="0"/>
                <a:cs typeface="Times New Roman" panose="02020603050405020304" pitchFamily="18" charset="0"/>
              </a:rPr>
            </a:br>
            <a:r>
              <a:rPr lang="en-US" altLang="zh-TW" sz="3900" dirty="0" smtClean="0">
                <a:latin typeface="Times New Roman" panose="02020603050405020304" pitchFamily="18" charset="0"/>
                <a:cs typeface="Times New Roman" panose="02020603050405020304" pitchFamily="18" charset="0"/>
              </a:rPr>
              <a:t>   But </a:t>
            </a:r>
            <a:r>
              <a:rPr lang="en-US" altLang="zh-TW" sz="3900" dirty="0">
                <a:latin typeface="Times New Roman" panose="02020603050405020304" pitchFamily="18" charset="0"/>
                <a:cs typeface="Times New Roman" panose="02020603050405020304" pitchFamily="18" charset="0"/>
              </a:rPr>
              <a:t>I am not always so lucky. Some people leave their trash in my car after they eat and drink. Some people are noisy, and they never stop telling me “Turn right!” or “Go straight!” Sometimes more than four people want to get into my car at a time, but it’s illegal!   </a:t>
            </a:r>
            <a:br>
              <a:rPr lang="en-US" altLang="zh-TW" sz="3900" dirty="0">
                <a:latin typeface="Times New Roman" panose="02020603050405020304" pitchFamily="18" charset="0"/>
                <a:cs typeface="Times New Roman" panose="02020603050405020304" pitchFamily="18" charset="0"/>
              </a:rPr>
            </a:br>
            <a:r>
              <a:rPr lang="en-US" altLang="zh-TW" sz="3900" dirty="0">
                <a:latin typeface="Times New Roman" panose="02020603050405020304" pitchFamily="18" charset="0"/>
                <a:cs typeface="Times New Roman" panose="02020603050405020304" pitchFamily="18" charset="0"/>
              </a:rPr>
              <a:t> </a:t>
            </a:r>
            <a:r>
              <a:rPr lang="en-US" altLang="zh-TW" dirty="0"/>
              <a:t/>
            </a:r>
            <a:br>
              <a:rPr lang="en-US" altLang="zh-TW" dirty="0"/>
            </a:br>
            <a:endParaRPr lang="zh-TW" altLang="en-US" dirty="0"/>
          </a:p>
        </p:txBody>
      </p:sp>
      <p:sp>
        <p:nvSpPr>
          <p:cNvPr id="3" name="向右箭號 2"/>
          <p:cNvSpPr/>
          <p:nvPr/>
        </p:nvSpPr>
        <p:spPr>
          <a:xfrm>
            <a:off x="1200163" y="5668043"/>
            <a:ext cx="1116124"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971601" y="3717032"/>
            <a:ext cx="2952328"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5364088" y="3285926"/>
            <a:ext cx="2808312"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5940152" y="1124744"/>
            <a:ext cx="2376264"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971601" y="1628801"/>
            <a:ext cx="4968551"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p:cNvSpPr/>
          <p:nvPr/>
        </p:nvSpPr>
        <p:spPr>
          <a:xfrm>
            <a:off x="2393467" y="5518582"/>
            <a:ext cx="2592288" cy="6589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dirty="0" smtClean="0">
                <a:solidFill>
                  <a:schemeClr val="tx1"/>
                </a:solidFill>
                <a:latin typeface="新細明體"/>
                <a:ea typeface="新細明體"/>
                <a:cs typeface="Times New Roman" panose="02020603050405020304" pitchFamily="18" charset="0"/>
              </a:rPr>
              <a:t>④</a:t>
            </a:r>
            <a:r>
              <a:rPr lang="en-US" altLang="zh-TW" sz="2800" dirty="0" smtClean="0">
                <a:solidFill>
                  <a:schemeClr val="tx1"/>
                </a:solidFill>
                <a:latin typeface="Times New Roman" panose="02020603050405020304" pitchFamily="18" charset="0"/>
                <a:cs typeface="Times New Roman" panose="02020603050405020304" pitchFamily="18" charset="0"/>
              </a:rPr>
              <a:t>taxi driver</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13" name="矩形 12"/>
          <p:cNvSpPr/>
          <p:nvPr/>
        </p:nvSpPr>
        <p:spPr>
          <a:xfrm>
            <a:off x="4044587" y="4055127"/>
            <a:ext cx="45380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1014763" y="4490764"/>
            <a:ext cx="3350219"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3217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0-#ppt_w/2"/>
                                          </p:val>
                                        </p:tav>
                                        <p:tav tm="100000">
                                          <p:val>
                                            <p:strVal val="#ppt_x"/>
                                          </p:val>
                                        </p:tav>
                                      </p:tavLst>
                                    </p:anim>
                                    <p:anim calcmode="lin" valueType="num">
                                      <p:cBhvr additive="base">
                                        <p:cTn id="3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332656"/>
            <a:ext cx="8229600" cy="1143000"/>
          </a:xfrm>
        </p:spPr>
        <p:txBody>
          <a:bodyPr>
            <a:normAutofit/>
          </a:bodyPr>
          <a:lstStyle/>
          <a:p>
            <a:pPr algn="l"/>
            <a:r>
              <a:rPr lang="en-US" altLang="zh-TW" sz="2800" dirty="0">
                <a:latin typeface="Times New Roman" panose="02020603050405020304" pitchFamily="18" charset="0"/>
                <a:cs typeface="Times New Roman" panose="02020603050405020304" pitchFamily="18" charset="0"/>
              </a:rPr>
              <a:t>46. What does Alan do every day?</a:t>
            </a:r>
            <a:endParaRPr lang="zh-TW" altLang="en-US" sz="2800"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457200" y="2060848"/>
            <a:ext cx="8229600" cy="4065315"/>
          </a:xfrm>
        </p:spPr>
        <p:txBody>
          <a:bodyPr>
            <a:normAutofit/>
          </a:bodyPr>
          <a:lstStyle/>
          <a:p>
            <a:pPr marL="0" indent="0">
              <a:lnSpc>
                <a:spcPct val="150000"/>
              </a:lnSpc>
              <a:spcBef>
                <a:spcPts val="0"/>
              </a:spcBef>
              <a:buNone/>
            </a:pPr>
            <a:r>
              <a:rPr lang="en-US" altLang="zh-TW" sz="2800" dirty="0" smtClean="0"/>
              <a:t></a:t>
            </a: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cooks food for people.   </a:t>
            </a:r>
            <a:r>
              <a:rPr lang="en-US" altLang="zh-TW" sz="2800" dirty="0" smtClean="0">
                <a:latin typeface="Times New Roman" panose="02020603050405020304" pitchFamily="18" charset="0"/>
                <a:cs typeface="Times New Roman" panose="02020603050405020304" pitchFamily="18" charset="0"/>
              </a:rPr>
              <a:t></a:t>
            </a:r>
          </a:p>
          <a:p>
            <a:pPr marL="0" indent="0">
              <a:lnSpc>
                <a:spcPct val="150000"/>
              </a:lnSpc>
              <a:spcBef>
                <a:spcPts val="0"/>
              </a:spcBef>
              <a:buNone/>
            </a:pP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He has a lot of homework.   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goes to many places.   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teaches many students.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9165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274638"/>
            <a:ext cx="8229600" cy="850106"/>
          </a:xfrm>
        </p:spPr>
        <p:txBody>
          <a:bodyPr>
            <a:noAutofit/>
          </a:bodyPr>
          <a:lstStyle/>
          <a:p>
            <a:pPr algn="l"/>
            <a:r>
              <a:rPr lang="zh-TW" altLang="en-US" sz="2800" dirty="0"/>
              <a:t>第十大題：請先閱讀下列短文，並選出適合的答案。 </a:t>
            </a:r>
            <a:r>
              <a:rPr lang="en-US" altLang="zh-TW" sz="2800" dirty="0"/>
              <a:t>【Part A】 </a:t>
            </a:r>
            <a:br>
              <a:rPr lang="en-US" altLang="zh-TW" sz="2800" dirty="0"/>
            </a:br>
            <a:endParaRPr lang="zh-TW" altLang="en-US" sz="2800" dirty="0"/>
          </a:p>
        </p:txBody>
      </p:sp>
      <p:sp>
        <p:nvSpPr>
          <p:cNvPr id="5" name="內容版面配置區 4"/>
          <p:cNvSpPr>
            <a:spLocks noGrp="1"/>
          </p:cNvSpPr>
          <p:nvPr>
            <p:ph idx="1"/>
          </p:nvPr>
        </p:nvSpPr>
        <p:spPr>
          <a:xfrm>
            <a:off x="323528" y="1340768"/>
            <a:ext cx="8229600" cy="5184576"/>
          </a:xfrm>
        </p:spPr>
        <p:txBody>
          <a:bodyPr>
            <a:normAutofit fontScale="70000" lnSpcReduction="20000"/>
          </a:bodyPr>
          <a:lstStyle/>
          <a:p>
            <a:pPr marL="360000" indent="0">
              <a:lnSpc>
                <a:spcPct val="120000"/>
              </a:lnSpc>
              <a:spcBef>
                <a:spcPts val="0"/>
              </a:spcBef>
              <a:buNone/>
            </a:pPr>
            <a:r>
              <a:rPr lang="en-US" altLang="zh-TW" sz="3900" dirty="0" smtClean="0">
                <a:latin typeface="Times New Roman" panose="02020603050405020304" pitchFamily="18" charset="0"/>
                <a:cs typeface="Times New Roman" panose="02020603050405020304" pitchFamily="18" charset="0"/>
              </a:rPr>
              <a:t>     My </a:t>
            </a:r>
            <a:r>
              <a:rPr lang="en-US" altLang="zh-TW" sz="3900" dirty="0">
                <a:latin typeface="Times New Roman" panose="02020603050405020304" pitchFamily="18" charset="0"/>
                <a:cs typeface="Times New Roman" panose="02020603050405020304" pitchFamily="18" charset="0"/>
              </a:rPr>
              <a:t>name is Alan. I like my job. Every day I go to many places and meet many people. Some of them are nice. They say “Please” and “Thank you” to me. Some of them tell me about their family and jobs. I learn a lot from these people.   </a:t>
            </a:r>
            <a:br>
              <a:rPr lang="en-US" altLang="zh-TW" sz="3900" dirty="0">
                <a:latin typeface="Times New Roman" panose="02020603050405020304" pitchFamily="18" charset="0"/>
                <a:cs typeface="Times New Roman" panose="02020603050405020304" pitchFamily="18" charset="0"/>
              </a:rPr>
            </a:br>
            <a:r>
              <a:rPr lang="en-US" altLang="zh-TW" sz="3900" dirty="0" smtClean="0">
                <a:latin typeface="Times New Roman" panose="02020603050405020304" pitchFamily="18" charset="0"/>
                <a:cs typeface="Times New Roman" panose="02020603050405020304" pitchFamily="18" charset="0"/>
              </a:rPr>
              <a:t>   But </a:t>
            </a:r>
            <a:r>
              <a:rPr lang="en-US" altLang="zh-TW" sz="3900" dirty="0">
                <a:latin typeface="Times New Roman" panose="02020603050405020304" pitchFamily="18" charset="0"/>
                <a:cs typeface="Times New Roman" panose="02020603050405020304" pitchFamily="18" charset="0"/>
              </a:rPr>
              <a:t>I am not always so lucky. Some people leave their trash in my car after they eat and drink. Some people are noisy, and they never stop telling me “Turn right!” or “Go straight!” Sometimes more than four people want to get into my car at a time, but it’s illegal!   </a:t>
            </a:r>
            <a:br>
              <a:rPr lang="en-US" altLang="zh-TW" sz="3900" dirty="0">
                <a:latin typeface="Times New Roman" panose="02020603050405020304" pitchFamily="18" charset="0"/>
                <a:cs typeface="Times New Roman" panose="02020603050405020304" pitchFamily="18" charset="0"/>
              </a:rPr>
            </a:br>
            <a:r>
              <a:rPr lang="en-US" altLang="zh-TW" sz="3900" dirty="0">
                <a:latin typeface="Times New Roman" panose="02020603050405020304" pitchFamily="18" charset="0"/>
                <a:cs typeface="Times New Roman" panose="02020603050405020304" pitchFamily="18" charset="0"/>
              </a:rPr>
              <a:t> </a:t>
            </a:r>
            <a:r>
              <a:rPr lang="en-US" altLang="zh-TW" dirty="0"/>
              <a:t/>
            </a:r>
            <a:br>
              <a:rPr lang="en-US" altLang="zh-TW" dirty="0"/>
            </a:br>
            <a:r>
              <a:rPr lang="en-US" altLang="zh-TW" sz="4000" dirty="0" smtClean="0"/>
              <a:t>                     </a:t>
            </a:r>
            <a:r>
              <a:rPr lang="en-US" altLang="zh-TW" sz="4000" dirty="0" smtClean="0">
                <a:latin typeface="新細明體"/>
                <a:ea typeface="新細明體"/>
                <a:cs typeface="Times New Roman" panose="02020603050405020304" pitchFamily="18" charset="0"/>
              </a:rPr>
              <a:t>③</a:t>
            </a:r>
            <a:r>
              <a:rPr lang="en-US" altLang="zh-TW" sz="4000" dirty="0" smtClean="0">
                <a:latin typeface="Times New Roman" panose="02020603050405020304" pitchFamily="18" charset="0"/>
                <a:cs typeface="Times New Roman" panose="02020603050405020304" pitchFamily="18" charset="0"/>
              </a:rPr>
              <a:t> </a:t>
            </a:r>
            <a:r>
              <a:rPr lang="en-US" altLang="zh-TW" sz="4000" dirty="0">
                <a:latin typeface="Times New Roman" panose="02020603050405020304" pitchFamily="18" charset="0"/>
                <a:cs typeface="Times New Roman" panose="02020603050405020304" pitchFamily="18" charset="0"/>
              </a:rPr>
              <a:t>He goes to many places.</a:t>
            </a:r>
            <a:endParaRPr lang="zh-TW" altLang="en-US" sz="4000" dirty="0"/>
          </a:p>
        </p:txBody>
      </p:sp>
      <p:sp>
        <p:nvSpPr>
          <p:cNvPr id="6" name="矩形 5"/>
          <p:cNvSpPr/>
          <p:nvPr/>
        </p:nvSpPr>
        <p:spPr>
          <a:xfrm>
            <a:off x="5580112" y="1340768"/>
            <a:ext cx="2592288" cy="5149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7" name="矩形 6"/>
          <p:cNvSpPr/>
          <p:nvPr/>
        </p:nvSpPr>
        <p:spPr>
          <a:xfrm>
            <a:off x="683568" y="1772792"/>
            <a:ext cx="4896544" cy="5149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8" name="向右箭號 7"/>
          <p:cNvSpPr/>
          <p:nvPr/>
        </p:nvSpPr>
        <p:spPr>
          <a:xfrm>
            <a:off x="827584" y="5848063"/>
            <a:ext cx="1116124"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2267744" y="5698602"/>
            <a:ext cx="4752528" cy="6589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710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en-US" altLang="zh-TW" sz="2800" dirty="0">
                <a:latin typeface="Times New Roman" panose="02020603050405020304" pitchFamily="18" charset="0"/>
                <a:cs typeface="Times New Roman" panose="02020603050405020304" pitchFamily="18" charset="0"/>
              </a:rPr>
              <a:t>47. Why does Alan like his job?</a:t>
            </a:r>
            <a:endParaRPr lang="zh-TW" altLang="en-US" sz="2800"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467544" y="1772816"/>
            <a:ext cx="8229600" cy="4525963"/>
          </a:xfrm>
        </p:spPr>
        <p:txBody>
          <a:bodyPr/>
          <a:lstStyle/>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People </a:t>
            </a:r>
            <a:r>
              <a:rPr lang="en-US" altLang="zh-TW" sz="2800" dirty="0">
                <a:latin typeface="Times New Roman" panose="02020603050405020304" pitchFamily="18" charset="0"/>
                <a:cs typeface="Times New Roman" panose="02020603050405020304" pitchFamily="18" charset="0"/>
              </a:rPr>
              <a:t>can tell him how to drive a car.   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People </a:t>
            </a:r>
            <a:r>
              <a:rPr lang="en-US" altLang="zh-TW" sz="2800" dirty="0">
                <a:latin typeface="Times New Roman" panose="02020603050405020304" pitchFamily="18" charset="0"/>
                <a:cs typeface="Times New Roman" panose="02020603050405020304" pitchFamily="18" charset="0"/>
              </a:rPr>
              <a:t>can help him to take away trash. 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likes to eat and drink in his car.  </a:t>
            </a:r>
            <a:endParaRPr lang="en-US" altLang="zh-TW" sz="2800"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altLang="zh-TW" sz="2800" dirty="0" smtClean="0">
                <a:latin typeface="Times New Roman" panose="02020603050405020304" pitchFamily="18" charset="0"/>
                <a:cs typeface="Times New Roman" panose="02020603050405020304" pitchFamily="18" charset="0"/>
                <a:sym typeface="Wingdings"/>
              </a:rPr>
              <a:t></a:t>
            </a:r>
            <a:r>
              <a:rPr lang="en-US" altLang="zh-TW" sz="2800" dirty="0" smtClean="0">
                <a:latin typeface="Times New Roman" panose="02020603050405020304" pitchFamily="18" charset="0"/>
                <a:cs typeface="Times New Roman" panose="02020603050405020304" pitchFamily="18" charset="0"/>
              </a:rPr>
              <a:t> He </a:t>
            </a:r>
            <a:r>
              <a:rPr lang="en-US" altLang="zh-TW" sz="2800" dirty="0">
                <a:latin typeface="Times New Roman" panose="02020603050405020304" pitchFamily="18" charset="0"/>
                <a:cs typeface="Times New Roman" panose="02020603050405020304" pitchFamily="18" charset="0"/>
              </a:rPr>
              <a:t>likes to meet people.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3333475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274638"/>
            <a:ext cx="8229600" cy="850106"/>
          </a:xfrm>
        </p:spPr>
        <p:txBody>
          <a:bodyPr>
            <a:noAutofit/>
          </a:bodyPr>
          <a:lstStyle/>
          <a:p>
            <a:pPr algn="l"/>
            <a:r>
              <a:rPr lang="zh-TW" altLang="en-US" sz="2800" dirty="0"/>
              <a:t>第十大題：請先閱讀下列短文，並選出適合的答案。 </a:t>
            </a:r>
            <a:r>
              <a:rPr lang="en-US" altLang="zh-TW" sz="2800" dirty="0"/>
              <a:t>【Part A】 </a:t>
            </a:r>
            <a:br>
              <a:rPr lang="en-US" altLang="zh-TW" sz="2800" dirty="0"/>
            </a:br>
            <a:endParaRPr lang="zh-TW" altLang="en-US" sz="2800" dirty="0"/>
          </a:p>
        </p:txBody>
      </p:sp>
      <p:sp>
        <p:nvSpPr>
          <p:cNvPr id="5" name="內容版面配置區 4"/>
          <p:cNvSpPr>
            <a:spLocks noGrp="1"/>
          </p:cNvSpPr>
          <p:nvPr>
            <p:ph idx="1"/>
          </p:nvPr>
        </p:nvSpPr>
        <p:spPr>
          <a:xfrm>
            <a:off x="323528" y="1340768"/>
            <a:ext cx="8229600" cy="5184576"/>
          </a:xfrm>
        </p:spPr>
        <p:txBody>
          <a:bodyPr>
            <a:normAutofit fontScale="70000" lnSpcReduction="20000"/>
          </a:bodyPr>
          <a:lstStyle/>
          <a:p>
            <a:pPr marL="360000" indent="0">
              <a:lnSpc>
                <a:spcPct val="120000"/>
              </a:lnSpc>
              <a:spcBef>
                <a:spcPts val="0"/>
              </a:spcBef>
              <a:buNone/>
            </a:pPr>
            <a:r>
              <a:rPr lang="en-US" altLang="zh-TW" sz="3900" dirty="0" smtClean="0">
                <a:latin typeface="Times New Roman" panose="02020603050405020304" pitchFamily="18" charset="0"/>
                <a:cs typeface="Times New Roman" panose="02020603050405020304" pitchFamily="18" charset="0"/>
              </a:rPr>
              <a:t>     My </a:t>
            </a:r>
            <a:r>
              <a:rPr lang="en-US" altLang="zh-TW" sz="3900" dirty="0">
                <a:latin typeface="Times New Roman" panose="02020603050405020304" pitchFamily="18" charset="0"/>
                <a:cs typeface="Times New Roman" panose="02020603050405020304" pitchFamily="18" charset="0"/>
              </a:rPr>
              <a:t>name is Alan. I like my job. Every day I go to many places and meet many people. Some of them are nice. They say “Please” and “Thank you” to me. Some of them tell me about their family and jobs. I learn a lot from these people.   </a:t>
            </a:r>
            <a:br>
              <a:rPr lang="en-US" altLang="zh-TW" sz="3900" dirty="0">
                <a:latin typeface="Times New Roman" panose="02020603050405020304" pitchFamily="18" charset="0"/>
                <a:cs typeface="Times New Roman" panose="02020603050405020304" pitchFamily="18" charset="0"/>
              </a:rPr>
            </a:br>
            <a:r>
              <a:rPr lang="en-US" altLang="zh-TW" sz="3900" dirty="0" smtClean="0">
                <a:latin typeface="Times New Roman" panose="02020603050405020304" pitchFamily="18" charset="0"/>
                <a:cs typeface="Times New Roman" panose="02020603050405020304" pitchFamily="18" charset="0"/>
              </a:rPr>
              <a:t>   But </a:t>
            </a:r>
            <a:r>
              <a:rPr lang="en-US" altLang="zh-TW" sz="3900" dirty="0">
                <a:latin typeface="Times New Roman" panose="02020603050405020304" pitchFamily="18" charset="0"/>
                <a:cs typeface="Times New Roman" panose="02020603050405020304" pitchFamily="18" charset="0"/>
              </a:rPr>
              <a:t>I am not always so lucky. Some people leave their trash in my car after they eat and drink. Some people are noisy, and they never stop telling me “Turn right!” or “Go straight!” Sometimes more than four people want to get into my car at a time, but it’s illegal!   </a:t>
            </a:r>
            <a:br>
              <a:rPr lang="en-US" altLang="zh-TW" sz="3900" dirty="0">
                <a:latin typeface="Times New Roman" panose="02020603050405020304" pitchFamily="18" charset="0"/>
                <a:cs typeface="Times New Roman" panose="02020603050405020304" pitchFamily="18" charset="0"/>
              </a:rPr>
            </a:br>
            <a:r>
              <a:rPr lang="en-US" altLang="zh-TW" sz="3900" dirty="0">
                <a:latin typeface="Times New Roman" panose="02020603050405020304" pitchFamily="18" charset="0"/>
                <a:cs typeface="Times New Roman" panose="02020603050405020304" pitchFamily="18" charset="0"/>
              </a:rPr>
              <a:t> </a:t>
            </a:r>
            <a:r>
              <a:rPr lang="en-US" altLang="zh-TW" dirty="0"/>
              <a:t/>
            </a:r>
            <a:br>
              <a:rPr lang="en-US" altLang="zh-TW" dirty="0"/>
            </a:br>
            <a:r>
              <a:rPr lang="en-US" altLang="zh-TW" dirty="0" smtClean="0"/>
              <a:t>                          </a:t>
            </a:r>
            <a:r>
              <a:rPr lang="en-US" altLang="zh-TW" sz="4000" dirty="0" smtClean="0">
                <a:latin typeface="新細明體"/>
                <a:ea typeface="新細明體"/>
                <a:cs typeface="Times New Roman" panose="02020603050405020304" pitchFamily="18" charset="0"/>
              </a:rPr>
              <a:t>④</a:t>
            </a:r>
            <a:r>
              <a:rPr lang="en-US" altLang="zh-TW" sz="4000" dirty="0" smtClean="0">
                <a:latin typeface="Times New Roman" panose="02020603050405020304" pitchFamily="18" charset="0"/>
                <a:cs typeface="Times New Roman" panose="02020603050405020304" pitchFamily="18" charset="0"/>
              </a:rPr>
              <a:t> </a:t>
            </a:r>
            <a:r>
              <a:rPr lang="en-US" altLang="zh-TW" sz="4000" dirty="0">
                <a:latin typeface="Times New Roman" panose="02020603050405020304" pitchFamily="18" charset="0"/>
                <a:cs typeface="Times New Roman" panose="02020603050405020304" pitchFamily="18" charset="0"/>
              </a:rPr>
              <a:t>He likes to meet people.</a:t>
            </a:r>
            <a:endParaRPr lang="zh-TW" altLang="en-US" sz="4000" dirty="0"/>
          </a:p>
        </p:txBody>
      </p:sp>
      <p:sp>
        <p:nvSpPr>
          <p:cNvPr id="6" name="矩形 5"/>
          <p:cNvSpPr/>
          <p:nvPr/>
        </p:nvSpPr>
        <p:spPr>
          <a:xfrm>
            <a:off x="5580112" y="1340768"/>
            <a:ext cx="2592288" cy="5149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7" name="矩形 6"/>
          <p:cNvSpPr/>
          <p:nvPr/>
        </p:nvSpPr>
        <p:spPr>
          <a:xfrm>
            <a:off x="683568" y="1855714"/>
            <a:ext cx="5040560" cy="432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8" name="向右箭號 7"/>
          <p:cNvSpPr/>
          <p:nvPr/>
        </p:nvSpPr>
        <p:spPr>
          <a:xfrm>
            <a:off x="827584" y="5848063"/>
            <a:ext cx="1116124" cy="36004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2267744" y="5848062"/>
            <a:ext cx="4248472" cy="5095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32656"/>
            <a:ext cx="8229600" cy="634082"/>
          </a:xfrm>
        </p:spPr>
        <p:txBody>
          <a:bodyPr>
            <a:normAutofit fontScale="90000"/>
          </a:bodyPr>
          <a:lstStyle/>
          <a:p>
            <a:pPr algn="l"/>
            <a:r>
              <a:rPr lang="en-US" altLang="zh-TW" dirty="0" smtClean="0"/>
              <a:t>【Part B】</a:t>
            </a:r>
            <a:r>
              <a:rPr lang="en-US" altLang="zh-TW" dirty="0"/>
              <a:t/>
            </a:r>
            <a:br>
              <a:rPr lang="en-US" altLang="zh-TW" dirty="0"/>
            </a:br>
            <a:r>
              <a:rPr lang="en-US" altLang="zh-TW" dirty="0"/>
              <a:t> </a:t>
            </a:r>
            <a:endParaRPr lang="zh-TW" altLang="en-US" dirty="0"/>
          </a:p>
        </p:txBody>
      </p:sp>
      <p:sp>
        <p:nvSpPr>
          <p:cNvPr id="3" name="內容版面配置區 2"/>
          <p:cNvSpPr>
            <a:spLocks noGrp="1"/>
          </p:cNvSpPr>
          <p:nvPr>
            <p:ph idx="1"/>
          </p:nvPr>
        </p:nvSpPr>
        <p:spPr>
          <a:xfrm>
            <a:off x="262484" y="764704"/>
            <a:ext cx="8774012" cy="5976664"/>
          </a:xfrm>
        </p:spPr>
        <p:txBody>
          <a:bodyPr>
            <a:normAutofit/>
          </a:bodyPr>
          <a:lstStyle/>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Danny, there are many posters in the bookstore. Which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one </a:t>
            </a:r>
            <a:r>
              <a:rPr lang="en-US" altLang="zh-TW" sz="2200" dirty="0">
                <a:latin typeface="Comic Sans MS" panose="030F0702030302020204" pitchFamily="66" charset="0"/>
                <a:cs typeface="Times New Roman" panose="02020603050405020304" pitchFamily="18" charset="0"/>
              </a:rPr>
              <a:t>do you want? Do you like this one </a:t>
            </a:r>
            <a:r>
              <a:rPr lang="en-US" altLang="zh-TW" sz="2200" dirty="0" smtClean="0">
                <a:latin typeface="Comic Sans MS" panose="030F0702030302020204" pitchFamily="66" charset="0"/>
                <a:cs typeface="Times New Roman" panose="02020603050405020304" pitchFamily="18" charset="0"/>
              </a:rPr>
              <a:t>of the </a:t>
            </a:r>
            <a:r>
              <a:rPr lang="en-US" altLang="zh-TW" sz="2200" dirty="0">
                <a:latin typeface="Comic Sans MS" panose="030F0702030302020204" pitchFamily="66" charset="0"/>
                <a:cs typeface="Times New Roman" panose="02020603050405020304" pitchFamily="18" charset="0"/>
              </a:rPr>
              <a:t>African </a:t>
            </a:r>
            <a:r>
              <a:rPr lang="en-US" altLang="zh-TW" sz="2200" dirty="0" smtClean="0">
                <a:latin typeface="Comic Sans MS" panose="030F0702030302020204" pitchFamily="66" charset="0"/>
                <a:cs typeface="Times New Roman" panose="02020603050405020304" pitchFamily="18" charset="0"/>
              </a:rPr>
              <a:t>		    savanna?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Mom, look! There are so many animals there. The view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beautiful</a:t>
            </a:r>
            <a:r>
              <a:rPr lang="en-US" altLang="zh-TW" sz="2200" dirty="0">
                <a:latin typeface="Comic Sans MS" panose="030F0702030302020204" pitchFamily="66" charset="0"/>
                <a:cs typeface="Times New Roman" panose="02020603050405020304" pitchFamily="18" charset="0"/>
              </a:rPr>
              <a:t>, too. How about the poster of that blue sports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car</a:t>
            </a:r>
            <a:r>
              <a:rPr lang="en-US" altLang="zh-TW" sz="2200" dirty="0">
                <a:latin typeface="Comic Sans MS" panose="030F0702030302020204" pitchFamily="66" charset="0"/>
                <a:cs typeface="Times New Roman" panose="02020603050405020304" pitchFamily="18" charset="0"/>
              </a:rPr>
              <a:t>? That is awesome!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Yes, it suits your room. Wait! Look at the poster of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MAYDAY</a:t>
            </a:r>
            <a:r>
              <a:rPr lang="en-US" altLang="zh-TW" sz="2200" dirty="0">
                <a:latin typeface="Comic Sans MS" panose="030F0702030302020204" pitchFamily="66" charset="0"/>
                <a:cs typeface="Times New Roman" panose="02020603050405020304" pitchFamily="18" charset="0"/>
              </a:rPr>
              <a:t>! I know you like their music.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But I don’t want their poster. How about this one? This is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Stephen </a:t>
            </a:r>
            <a:r>
              <a:rPr lang="en-US" altLang="zh-TW" sz="2200" dirty="0">
                <a:latin typeface="Comic Sans MS" panose="030F0702030302020204" pitchFamily="66" charset="0"/>
                <a:cs typeface="Times New Roman" panose="02020603050405020304" pitchFamily="18" charset="0"/>
              </a:rPr>
              <a:t>Curry. He is one of my favorite NBA basketball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a:latin typeface="Comic Sans MS" panose="030F0702030302020204" pitchFamily="66" charset="0"/>
                <a:cs typeface="Times New Roman" panose="02020603050405020304" pitchFamily="18" charset="0"/>
              </a:rPr>
              <a:t> </a:t>
            </a:r>
            <a:r>
              <a:rPr lang="en-US" altLang="zh-TW" sz="2200" dirty="0" smtClean="0">
                <a:latin typeface="Comic Sans MS" panose="030F0702030302020204" pitchFamily="66" charset="0"/>
                <a:cs typeface="Times New Roman" panose="02020603050405020304" pitchFamily="18" charset="0"/>
              </a:rPr>
              <a:t>            players</a:t>
            </a:r>
            <a:r>
              <a:rPr lang="en-US" altLang="zh-TW" sz="2200" dirty="0">
                <a:latin typeface="Comic Sans MS" panose="030F0702030302020204" pitchFamily="66" charset="0"/>
                <a:cs typeface="Times New Roman" panose="02020603050405020304" pitchFamily="18" charset="0"/>
              </a:rPr>
              <a:t>.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Mother</a:t>
            </a:r>
            <a:r>
              <a:rPr lang="en-US" altLang="zh-TW" sz="2200" dirty="0">
                <a:latin typeface="Comic Sans MS" panose="030F0702030302020204" pitchFamily="66" charset="0"/>
                <a:cs typeface="Times New Roman" panose="02020603050405020304" pitchFamily="18" charset="0"/>
              </a:rPr>
              <a:t>: You can make a choice. </a:t>
            </a:r>
            <a:r>
              <a:rPr lang="en-US" altLang="zh-TW" sz="2200" dirty="0" smtClean="0">
                <a:latin typeface="Comic Sans MS" panose="030F0702030302020204" pitchFamily="66" charset="0"/>
                <a:cs typeface="Times New Roman" panose="02020603050405020304" pitchFamily="18" charset="0"/>
              </a:rPr>
              <a:t> </a:t>
            </a:r>
          </a:p>
          <a:p>
            <a:pPr marL="0" indent="0">
              <a:lnSpc>
                <a:spcPct val="110000"/>
              </a:lnSpc>
              <a:spcBef>
                <a:spcPts val="200"/>
              </a:spcBef>
              <a:spcAft>
                <a:spcPts val="200"/>
              </a:spcAft>
            </a:pPr>
            <a:r>
              <a:rPr lang="en-US" altLang="zh-TW" sz="2200" dirty="0" smtClean="0">
                <a:latin typeface="Comic Sans MS" panose="030F0702030302020204" pitchFamily="66" charset="0"/>
                <a:cs typeface="Times New Roman" panose="02020603050405020304" pitchFamily="18" charset="0"/>
              </a:rPr>
              <a:t>Danny</a:t>
            </a:r>
            <a:r>
              <a:rPr lang="en-US" altLang="zh-TW" sz="2200" dirty="0">
                <a:latin typeface="Comic Sans MS" panose="030F0702030302020204" pitchFamily="66" charset="0"/>
                <a:cs typeface="Times New Roman" panose="02020603050405020304" pitchFamily="18" charset="0"/>
              </a:rPr>
              <a:t>: Well, okay. I want the poster of the basketball player.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r>
              <a:rPr lang="en-US" altLang="zh-TW" sz="2200" dirty="0" smtClean="0">
                <a:latin typeface="Comic Sans MS" panose="030F0702030302020204" pitchFamily="66" charset="0"/>
                <a:cs typeface="Times New Roman" panose="02020603050405020304" pitchFamily="18" charset="0"/>
              </a:rPr>
              <a:t>             Thank </a:t>
            </a:r>
            <a:r>
              <a:rPr lang="en-US" altLang="zh-TW" sz="2200" dirty="0">
                <a:latin typeface="Comic Sans MS" panose="030F0702030302020204" pitchFamily="66" charset="0"/>
                <a:cs typeface="Times New Roman" panose="02020603050405020304" pitchFamily="18" charset="0"/>
              </a:rPr>
              <a:t>you, Mom! </a:t>
            </a:r>
            <a:endParaRPr lang="en-US" altLang="zh-TW" sz="2200" dirty="0" smtClean="0">
              <a:latin typeface="Comic Sans MS" panose="030F0702030302020204" pitchFamily="66" charset="0"/>
              <a:cs typeface="Times New Roman" panose="02020603050405020304" pitchFamily="18" charset="0"/>
            </a:endParaRPr>
          </a:p>
          <a:p>
            <a:pPr marL="0" indent="0">
              <a:lnSpc>
                <a:spcPct val="110000"/>
              </a:lnSpc>
              <a:spcBef>
                <a:spcPts val="200"/>
              </a:spcBef>
              <a:spcAft>
                <a:spcPts val="200"/>
              </a:spcAft>
              <a:buNone/>
            </a:pPr>
            <a:endParaRPr lang="zh-TW" altLang="en-US" sz="2200" dirty="0">
              <a:latin typeface="Comic Sans MS" panose="030F0702030302020204" pitchFamily="66" charset="0"/>
              <a:cs typeface="Times New Roman" panose="02020603050405020304" pitchFamily="18" charset="0"/>
            </a:endParaRPr>
          </a:p>
        </p:txBody>
      </p:sp>
    </p:spTree>
    <p:extLst>
      <p:ext uri="{BB962C8B-B14F-4D97-AF65-F5344CB8AC3E}">
        <p14:creationId xmlns:p14="http://schemas.microsoft.com/office/powerpoint/2010/main" val="1192270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695</Words>
  <Application>Microsoft Office PowerPoint</Application>
  <PresentationFormat>如螢幕大小 (4:3)</PresentationFormat>
  <Paragraphs>109</Paragraphs>
  <Slides>16</Slides>
  <Notes>3</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16</vt:i4>
      </vt:variant>
    </vt:vector>
  </HeadingPairs>
  <TitlesOfParts>
    <vt:vector size="24" baseType="lpstr">
      <vt:lpstr>新細明體</vt:lpstr>
      <vt:lpstr>Arial</vt:lpstr>
      <vt:lpstr>Calibri</vt:lpstr>
      <vt:lpstr>Comic Sans MS</vt:lpstr>
      <vt:lpstr>Times New Roman</vt:lpstr>
      <vt:lpstr>Wingdings</vt:lpstr>
      <vt:lpstr>Wingdings 2</vt:lpstr>
      <vt:lpstr>Office 佈景主題</vt:lpstr>
      <vt:lpstr>第十大題：請先閱讀下列短文，並選出適合的答案。 【Part A】  </vt:lpstr>
      <vt:lpstr>PowerPoint 簡報</vt:lpstr>
      <vt:lpstr>45. What is Alan’s job?     doctor.     teacher.       nurse.        taxi driver.  </vt:lpstr>
      <vt:lpstr>第十大題：請先閱讀下列短文，並選出適合的答案。 【Part A】  </vt:lpstr>
      <vt:lpstr>46. What does Alan do every day?</vt:lpstr>
      <vt:lpstr>第十大題：請先閱讀下列短文，並選出適合的答案。 【Part A】  </vt:lpstr>
      <vt:lpstr>47. Why does Alan like his job?</vt:lpstr>
      <vt:lpstr>第十大題：請先閱讀下列短文，並選出適合的答案。 【Part A】  </vt:lpstr>
      <vt:lpstr>【Part B】  </vt:lpstr>
      <vt:lpstr>PowerPoint 簡報</vt:lpstr>
      <vt:lpstr>48. Where are Danny and his mother? </vt:lpstr>
      <vt:lpstr>【Part B】  </vt:lpstr>
      <vt:lpstr>49. What does Danny want? </vt:lpstr>
      <vt:lpstr>【Part B】  </vt:lpstr>
      <vt:lpstr>50. Which one does Danny want? </vt:lpstr>
      <vt:lpstr>【Part B】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第十大題：請先閱讀下列短文，並選出適合的答案。 【Part A】</dc:title>
  <dc:creator>Jasmine</dc:creator>
  <cp:lastModifiedBy>user</cp:lastModifiedBy>
  <cp:revision>55</cp:revision>
  <dcterms:created xsi:type="dcterms:W3CDTF">2017-08-21T00:48:47Z</dcterms:created>
  <dcterms:modified xsi:type="dcterms:W3CDTF">2017-09-05T07:56:44Z</dcterms:modified>
</cp:coreProperties>
</file>