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65" r:id="rId6"/>
    <p:sldId id="274" r:id="rId7"/>
    <p:sldId id="266" r:id="rId8"/>
    <p:sldId id="275" r:id="rId9"/>
    <p:sldId id="268" r:id="rId10"/>
    <p:sldId id="259" r:id="rId11"/>
    <p:sldId id="261" r:id="rId12"/>
    <p:sldId id="267" r:id="rId13"/>
    <p:sldId id="263" r:id="rId14"/>
    <p:sldId id="269" r:id="rId15"/>
    <p:sldId id="272" r:id="rId16"/>
    <p:sldId id="270" r:id="rId17"/>
    <p:sldId id="273" r:id="rId18"/>
    <p:sldId id="271" r:id="rId1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F1E7-2CC3-4D08-A3A7-FD00E04C818E}" type="datetimeFigureOut">
              <a:rPr lang="zh-TW" altLang="en-US" smtClean="0"/>
              <a:pPr/>
              <a:t>2017/9/12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1EAF-813A-45FD-B623-F2BD3DDD338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F1E7-2CC3-4D08-A3A7-FD00E04C818E}" type="datetimeFigureOut">
              <a:rPr lang="zh-TW" altLang="en-US" smtClean="0"/>
              <a:pPr/>
              <a:t>2017/9/12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1EAF-813A-45FD-B623-F2BD3DDD338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F1E7-2CC3-4D08-A3A7-FD00E04C818E}" type="datetimeFigureOut">
              <a:rPr lang="zh-TW" altLang="en-US" smtClean="0"/>
              <a:pPr/>
              <a:t>2017/9/12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1EAF-813A-45FD-B623-F2BD3DDD338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F1E7-2CC3-4D08-A3A7-FD00E04C818E}" type="datetimeFigureOut">
              <a:rPr lang="zh-TW" altLang="en-US" smtClean="0"/>
              <a:pPr/>
              <a:t>2017/9/12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1EAF-813A-45FD-B623-F2BD3DDD338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F1E7-2CC3-4D08-A3A7-FD00E04C818E}" type="datetimeFigureOut">
              <a:rPr lang="zh-TW" altLang="en-US" smtClean="0"/>
              <a:pPr/>
              <a:t>2017/9/12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1EAF-813A-45FD-B623-F2BD3DDD338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F1E7-2CC3-4D08-A3A7-FD00E04C818E}" type="datetimeFigureOut">
              <a:rPr lang="zh-TW" altLang="en-US" smtClean="0"/>
              <a:pPr/>
              <a:t>2017/9/12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1EAF-813A-45FD-B623-F2BD3DDD338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F1E7-2CC3-4D08-A3A7-FD00E04C818E}" type="datetimeFigureOut">
              <a:rPr lang="zh-TW" altLang="en-US" smtClean="0"/>
              <a:pPr/>
              <a:t>2017/9/12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1EAF-813A-45FD-B623-F2BD3DDD338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F1E7-2CC3-4D08-A3A7-FD00E04C818E}" type="datetimeFigureOut">
              <a:rPr lang="zh-TW" altLang="en-US" smtClean="0"/>
              <a:pPr/>
              <a:t>2017/9/12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1EAF-813A-45FD-B623-F2BD3DDD338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F1E7-2CC3-4D08-A3A7-FD00E04C818E}" type="datetimeFigureOut">
              <a:rPr lang="zh-TW" altLang="en-US" smtClean="0"/>
              <a:pPr/>
              <a:t>2017/9/12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1EAF-813A-45FD-B623-F2BD3DDD338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F1E7-2CC3-4D08-A3A7-FD00E04C818E}" type="datetimeFigureOut">
              <a:rPr lang="zh-TW" altLang="en-US" smtClean="0"/>
              <a:pPr/>
              <a:t>2017/9/12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1EAF-813A-45FD-B623-F2BD3DDD338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F1E7-2CC3-4D08-A3A7-FD00E04C818E}" type="datetimeFigureOut">
              <a:rPr lang="zh-TW" altLang="en-US" smtClean="0"/>
              <a:pPr/>
              <a:t>2017/9/12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1EAF-813A-45FD-B623-F2BD3DDD338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1F1E7-2CC3-4D08-A3A7-FD00E04C818E}" type="datetimeFigureOut">
              <a:rPr lang="zh-TW" altLang="en-US" smtClean="0"/>
              <a:pPr/>
              <a:t>2017/9/12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E1EAF-813A-45FD-B623-F2BD3DDD338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>
            <a:normAutofit/>
          </a:bodyPr>
          <a:lstStyle/>
          <a:p>
            <a:r>
              <a:rPr lang="zh-TW" altLang="zh-TW" b="1" dirty="0"/>
              <a:t>第九大題：閱讀下列短文後回答問題</a:t>
            </a:r>
            <a:r>
              <a:rPr lang="zh-TW" altLang="zh-TW" dirty="0"/>
              <a:t/>
            </a:r>
            <a:br>
              <a:rPr lang="zh-TW" altLang="zh-TW" dirty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2844" y="1071546"/>
            <a:ext cx="8786874" cy="4929222"/>
          </a:xfrm>
        </p:spPr>
        <p:txBody>
          <a:bodyPr>
            <a:normAutofit/>
          </a:bodyPr>
          <a:lstStyle/>
          <a:p>
            <a:pPr algn="l"/>
            <a:r>
              <a:rPr lang="en-US" altLang="zh-TW" dirty="0" err="1">
                <a:solidFill>
                  <a:schemeClr val="tx1"/>
                </a:solidFill>
              </a:rPr>
              <a:t>Tony’s</a:t>
            </a:r>
            <a:r>
              <a:rPr lang="en-US" altLang="zh-TW" dirty="0">
                <a:solidFill>
                  <a:schemeClr val="tx1"/>
                </a:solidFill>
              </a:rPr>
              <a:t> grandpa is a farmer. He has a garden. He </a:t>
            </a:r>
            <a:r>
              <a:rPr lang="en-US" altLang="zh-TW" u="sng" dirty="0">
                <a:solidFill>
                  <a:schemeClr val="tx1"/>
                </a:solidFill>
              </a:rPr>
              <a:t>grows</a:t>
            </a:r>
            <a:r>
              <a:rPr lang="en-US" altLang="zh-TW" dirty="0">
                <a:solidFill>
                  <a:schemeClr val="tx1"/>
                </a:solidFill>
              </a:rPr>
              <a:t> fruit trees and </a:t>
            </a:r>
            <a:r>
              <a:rPr lang="en-US" altLang="zh-TW" u="sng" dirty="0">
                <a:solidFill>
                  <a:schemeClr val="tx1"/>
                </a:solidFill>
              </a:rPr>
              <a:t>vegetables</a:t>
            </a:r>
            <a:r>
              <a:rPr lang="en-US" altLang="zh-TW" dirty="0">
                <a:solidFill>
                  <a:schemeClr val="tx1"/>
                </a:solidFill>
              </a:rPr>
              <a:t>. This winter vacation Tony went to his grandpa’s farm. His grandpa </a:t>
            </a:r>
            <a:r>
              <a:rPr lang="en-US" altLang="zh-TW" u="sng" dirty="0">
                <a:solidFill>
                  <a:schemeClr val="tx1"/>
                </a:solidFill>
              </a:rPr>
              <a:t>taught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u="sng" dirty="0">
                <a:solidFill>
                  <a:schemeClr val="tx1"/>
                </a:solidFill>
              </a:rPr>
              <a:t>him</a:t>
            </a:r>
            <a:r>
              <a:rPr lang="en-US" altLang="zh-TW" dirty="0">
                <a:solidFill>
                  <a:schemeClr val="tx1"/>
                </a:solidFill>
              </a:rPr>
              <a:t> how to </a:t>
            </a:r>
            <a:r>
              <a:rPr lang="en-US" altLang="zh-TW" u="sng" dirty="0">
                <a:solidFill>
                  <a:schemeClr val="tx1"/>
                </a:solidFill>
              </a:rPr>
              <a:t>plant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pumpkins. </a:t>
            </a:r>
            <a:r>
              <a:rPr lang="en-US" altLang="zh-TW" dirty="0">
                <a:solidFill>
                  <a:schemeClr val="tx1"/>
                </a:solidFill>
              </a:rPr>
              <a:t>Here is </a:t>
            </a:r>
            <a:r>
              <a:rPr lang="en-US" altLang="zh-TW" dirty="0" err="1">
                <a:solidFill>
                  <a:schemeClr val="tx1"/>
                </a:solidFill>
              </a:rPr>
              <a:t>Tony’s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u="sng" dirty="0">
                <a:solidFill>
                  <a:schemeClr val="tx1"/>
                </a:solidFill>
              </a:rPr>
              <a:t>note</a:t>
            </a:r>
            <a:r>
              <a:rPr lang="en-US" altLang="zh-TW" dirty="0">
                <a:solidFill>
                  <a:schemeClr val="tx1"/>
                </a:solidFill>
              </a:rPr>
              <a:t>.</a:t>
            </a:r>
            <a:endParaRPr lang="zh-TW" altLang="zh-TW" dirty="0">
              <a:solidFill>
                <a:schemeClr val="tx1"/>
              </a:solidFill>
            </a:endParaRPr>
          </a:p>
          <a:p>
            <a:pPr algn="l"/>
            <a:r>
              <a:rPr lang="en-US" altLang="zh-TW" b="1" dirty="0">
                <a:solidFill>
                  <a:schemeClr val="tx1"/>
                </a:solidFill>
              </a:rPr>
              <a:t>Where to plant:</a:t>
            </a:r>
            <a:r>
              <a:rPr lang="en-US" altLang="zh-TW" dirty="0">
                <a:solidFill>
                  <a:schemeClr val="tx1"/>
                </a:solidFill>
              </a:rPr>
              <a:t> An </a:t>
            </a:r>
            <a:r>
              <a:rPr lang="en-US" altLang="zh-TW" u="sng" dirty="0">
                <a:solidFill>
                  <a:schemeClr val="tx1"/>
                </a:solidFill>
              </a:rPr>
              <a:t>area</a:t>
            </a:r>
            <a:r>
              <a:rPr lang="en-US" altLang="zh-TW" dirty="0">
                <a:solidFill>
                  <a:schemeClr val="tx1"/>
                </a:solidFill>
              </a:rPr>
              <a:t> that </a:t>
            </a:r>
            <a:r>
              <a:rPr lang="en-US" altLang="zh-TW" u="sng" dirty="0">
                <a:solidFill>
                  <a:schemeClr val="tx1"/>
                </a:solidFill>
              </a:rPr>
              <a:t>gets full sun</a:t>
            </a:r>
            <a:r>
              <a:rPr lang="en-US" altLang="zh-TW" dirty="0">
                <a:solidFill>
                  <a:schemeClr val="tx1"/>
                </a:solidFill>
              </a:rPr>
              <a:t>.</a:t>
            </a:r>
            <a:endParaRPr lang="zh-TW" altLang="zh-TW" dirty="0">
              <a:solidFill>
                <a:schemeClr val="tx1"/>
              </a:solidFill>
            </a:endParaRPr>
          </a:p>
          <a:p>
            <a:pPr algn="l"/>
            <a:r>
              <a:rPr lang="en-US" altLang="zh-TW" b="1" dirty="0">
                <a:solidFill>
                  <a:schemeClr val="tx1"/>
                </a:solidFill>
              </a:rPr>
              <a:t>How to plant</a:t>
            </a:r>
            <a:r>
              <a:rPr lang="en-US" altLang="zh-TW" b="1" dirty="0" smtClean="0">
                <a:solidFill>
                  <a:schemeClr val="tx1"/>
                </a:solidFill>
              </a:rPr>
              <a:t>:</a:t>
            </a:r>
          </a:p>
          <a:p>
            <a:endParaRPr lang="zh-TW" alt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4752975"/>
            <a:ext cx="693420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428735"/>
            <a:ext cx="8429683" cy="4143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en-US" altLang="zh-TW" dirty="0"/>
              <a:t>43. Do giant pandas </a:t>
            </a:r>
            <a:r>
              <a:rPr lang="en-US" altLang="zh-TW" u="sng" dirty="0"/>
              <a:t>live</a:t>
            </a:r>
            <a:r>
              <a:rPr lang="en-US" altLang="zh-TW" dirty="0"/>
              <a:t> in </a:t>
            </a:r>
            <a:r>
              <a:rPr lang="en-US" altLang="zh-TW" u="sng" dirty="0"/>
              <a:t>plains</a:t>
            </a:r>
            <a:r>
              <a:rPr lang="zh-TW" altLang="zh-TW" dirty="0"/>
              <a:t>平原</a:t>
            </a:r>
            <a:r>
              <a:rPr lang="en-US" altLang="zh-TW" dirty="0" smtClean="0"/>
              <a:t>?</a:t>
            </a:r>
          </a:p>
          <a:p>
            <a:pPr>
              <a:buNone/>
            </a:pPr>
            <a:endParaRPr lang="zh-TW" altLang="zh-TW" dirty="0"/>
          </a:p>
          <a:p>
            <a:pPr>
              <a:buNone/>
            </a:pPr>
            <a:r>
              <a:rPr lang="en-US" altLang="zh-TW" dirty="0">
                <a:sym typeface="Wingdings 2"/>
              </a:rPr>
              <a:t></a:t>
            </a:r>
            <a:r>
              <a:rPr lang="en-US" altLang="zh-TW" dirty="0"/>
              <a:t> No, they are not.	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>
                <a:sym typeface="Wingdings 2"/>
              </a:rPr>
              <a:t></a:t>
            </a:r>
            <a:r>
              <a:rPr lang="en-US" altLang="zh-TW" dirty="0" smtClean="0"/>
              <a:t> </a:t>
            </a:r>
            <a:r>
              <a:rPr lang="en-US" altLang="zh-TW" dirty="0"/>
              <a:t>Yes, they do.</a:t>
            </a:r>
            <a:endParaRPr lang="zh-TW" altLang="zh-TW" dirty="0"/>
          </a:p>
          <a:p>
            <a:pPr>
              <a:buNone/>
            </a:pPr>
            <a:r>
              <a:rPr lang="en-US" altLang="zh-TW" dirty="0">
                <a:sym typeface="Wingdings 2"/>
              </a:rPr>
              <a:t></a:t>
            </a:r>
            <a:r>
              <a:rPr lang="en-US" altLang="zh-TW" dirty="0"/>
              <a:t> No, they don’t.	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>
                <a:sym typeface="Wingdings 2"/>
              </a:rPr>
              <a:t></a:t>
            </a:r>
            <a:r>
              <a:rPr lang="en-US" altLang="zh-TW" dirty="0" smtClean="0"/>
              <a:t> </a:t>
            </a:r>
            <a:r>
              <a:rPr lang="en-US" altLang="zh-TW" dirty="0"/>
              <a:t>Yes, they are.</a:t>
            </a:r>
            <a:endParaRPr lang="zh-TW" altLang="zh-TW" dirty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14366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zh-TW" b="1" dirty="0"/>
              <a:t>Giant Panda</a:t>
            </a:r>
            <a:endParaRPr lang="zh-TW" altLang="zh-TW" dirty="0"/>
          </a:p>
          <a:p>
            <a:pPr>
              <a:buNone/>
            </a:pPr>
            <a:r>
              <a:rPr lang="en-US" altLang="zh-TW" dirty="0"/>
              <a:t>Giant pandas </a:t>
            </a:r>
            <a:r>
              <a:rPr lang="en-US" altLang="zh-TW" u="sng" dirty="0"/>
              <a:t>live</a:t>
            </a:r>
            <a:r>
              <a:rPr lang="en-US" altLang="zh-TW" dirty="0"/>
              <a:t> in the rainy </a:t>
            </a:r>
            <a:r>
              <a:rPr lang="en-US" altLang="zh-TW" u="sng" dirty="0"/>
              <a:t>mountains</a:t>
            </a:r>
            <a:r>
              <a:rPr lang="en-US" altLang="zh-TW" dirty="0"/>
              <a:t>. They </a:t>
            </a:r>
            <a:r>
              <a:rPr lang="en-US" altLang="zh-TW" u="sng" dirty="0"/>
              <a:t>live</a:t>
            </a:r>
            <a:r>
              <a:rPr lang="en-US" altLang="zh-TW" dirty="0"/>
              <a:t> in the </a:t>
            </a:r>
            <a:r>
              <a:rPr lang="en-US" altLang="zh-TW" u="sng" dirty="0"/>
              <a:t>bamboo forests</a:t>
            </a:r>
            <a:r>
              <a:rPr lang="en-US" altLang="zh-TW" dirty="0"/>
              <a:t> of </a:t>
            </a:r>
            <a:r>
              <a:rPr lang="en-US" altLang="zh-TW" u="sng" dirty="0"/>
              <a:t>southwestern China</a:t>
            </a:r>
            <a:r>
              <a:rPr lang="en-US" altLang="zh-TW" dirty="0"/>
              <a:t>. Pandas </a:t>
            </a:r>
            <a:r>
              <a:rPr lang="en-US" altLang="zh-TW" u="sng" dirty="0"/>
              <a:t>only</a:t>
            </a:r>
            <a:r>
              <a:rPr lang="en-US" altLang="zh-TW" dirty="0"/>
              <a:t> eat </a:t>
            </a:r>
            <a:r>
              <a:rPr lang="en-US" altLang="zh-TW" u="sng" dirty="0"/>
              <a:t>bamboo shoots and leaves</a:t>
            </a:r>
            <a:r>
              <a:rPr lang="en-US" altLang="zh-TW" dirty="0"/>
              <a:t>.</a:t>
            </a:r>
            <a:endParaRPr lang="zh-TW" altLang="zh-TW" dirty="0"/>
          </a:p>
          <a:p>
            <a:pPr>
              <a:buNone/>
            </a:pPr>
            <a:r>
              <a:rPr lang="en-US" altLang="zh-TW" u="sng" dirty="0"/>
              <a:t>After</a:t>
            </a:r>
            <a:r>
              <a:rPr lang="en-US" altLang="zh-TW" dirty="0"/>
              <a:t> the </a:t>
            </a:r>
            <a:r>
              <a:rPr lang="en-US" altLang="zh-TW" u="sng" dirty="0"/>
              <a:t>age</a:t>
            </a:r>
            <a:r>
              <a:rPr lang="en-US" altLang="zh-TW" dirty="0"/>
              <a:t> of six, mother giant pandas </a:t>
            </a:r>
            <a:r>
              <a:rPr lang="en-US" altLang="zh-TW" u="sng" dirty="0"/>
              <a:t>begin</a:t>
            </a:r>
            <a:r>
              <a:rPr lang="en-US" altLang="zh-TW" dirty="0"/>
              <a:t> to have </a:t>
            </a:r>
            <a:r>
              <a:rPr lang="en-US" altLang="zh-TW" u="sng" dirty="0"/>
              <a:t>cubs</a:t>
            </a:r>
            <a:r>
              <a:rPr lang="en-US" altLang="zh-TW" dirty="0"/>
              <a:t>. A cub </a:t>
            </a:r>
            <a:r>
              <a:rPr lang="en-US" altLang="zh-TW" u="sng" dirty="0"/>
              <a:t>nurses</a:t>
            </a:r>
            <a:r>
              <a:rPr lang="en-US" altLang="zh-TW" dirty="0"/>
              <a:t> for four </a:t>
            </a:r>
            <a:r>
              <a:rPr lang="en-US" altLang="zh-TW" u="sng" dirty="0"/>
              <a:t>months</a:t>
            </a:r>
            <a:r>
              <a:rPr lang="en-US" altLang="zh-TW" dirty="0"/>
              <a:t> and </a:t>
            </a:r>
            <a:r>
              <a:rPr lang="en-US" altLang="zh-TW" u="sng" dirty="0"/>
              <a:t>then</a:t>
            </a:r>
            <a:r>
              <a:rPr lang="en-US" altLang="zh-TW" dirty="0"/>
              <a:t> </a:t>
            </a:r>
            <a:r>
              <a:rPr lang="en-US" altLang="zh-TW" u="sng" dirty="0"/>
              <a:t>begins</a:t>
            </a:r>
            <a:r>
              <a:rPr lang="en-US" altLang="zh-TW" dirty="0"/>
              <a:t> to eat </a:t>
            </a:r>
            <a:r>
              <a:rPr lang="en-US" altLang="zh-TW" u="sng" dirty="0"/>
              <a:t>bamboo</a:t>
            </a:r>
            <a:r>
              <a:rPr lang="en-US" altLang="zh-TW" dirty="0"/>
              <a:t>. </a:t>
            </a:r>
            <a:r>
              <a:rPr lang="en-US" altLang="zh-TW" u="sng" dirty="0"/>
              <a:t>By</a:t>
            </a:r>
            <a:r>
              <a:rPr lang="en-US" altLang="zh-TW" dirty="0"/>
              <a:t> the age of six months, it </a:t>
            </a:r>
            <a:r>
              <a:rPr lang="en-US" altLang="zh-TW" u="sng" dirty="0"/>
              <a:t>no longer</a:t>
            </a:r>
            <a:r>
              <a:rPr lang="en-US" altLang="zh-TW" dirty="0"/>
              <a:t> nurses.</a:t>
            </a:r>
            <a:endParaRPr lang="zh-TW" altLang="zh-TW" dirty="0"/>
          </a:p>
          <a:p>
            <a:pPr>
              <a:buNone/>
            </a:pPr>
            <a:r>
              <a:rPr lang="en-US" altLang="zh-TW" dirty="0"/>
              <a:t>There are 3 pandas in Taipei Zoo. The name of the baby panda is</a:t>
            </a:r>
            <a:r>
              <a:rPr lang="zh-TW" altLang="zh-TW" dirty="0"/>
              <a:t>圓仔</a:t>
            </a:r>
            <a:r>
              <a:rPr lang="en-US" altLang="zh-TW" dirty="0"/>
              <a:t>. It was born in 2013. It is a </a:t>
            </a:r>
            <a:r>
              <a:rPr lang="en-US" altLang="zh-TW" u="sng" dirty="0"/>
              <a:t>female</a:t>
            </a:r>
            <a:r>
              <a:rPr lang="en-US" altLang="zh-TW" dirty="0"/>
              <a:t> panda and 9 months old. Do you like the baby panda?	</a:t>
            </a:r>
            <a:endParaRPr lang="en-US" altLang="zh-TW" dirty="0" smtClean="0"/>
          </a:p>
          <a:p>
            <a:endParaRPr lang="en-US" altLang="zh-TW" dirty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zh-TW" dirty="0" smtClean="0"/>
              <a:t>資料</a:t>
            </a:r>
            <a:r>
              <a:rPr lang="zh-TW" altLang="zh-TW" dirty="0"/>
              <a:t>來源：改編自</a:t>
            </a:r>
            <a:r>
              <a:rPr lang="en-US" altLang="zh-TW" dirty="0"/>
              <a:t>National Geographic Kids</a:t>
            </a:r>
            <a:r>
              <a:rPr lang="zh-TW" altLang="zh-TW" dirty="0"/>
              <a:t>。</a:t>
            </a:r>
            <a:endParaRPr lang="zh-TW" altLang="en-US" dirty="0"/>
          </a:p>
        </p:txBody>
      </p:sp>
      <p:pic>
        <p:nvPicPr>
          <p:cNvPr id="3075" name="Picture 3" descr="Panda-Intr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4857760"/>
            <a:ext cx="1428760" cy="1641114"/>
          </a:xfrm>
          <a:prstGeom prst="rect">
            <a:avLst/>
          </a:prstGeom>
          <a:noFill/>
        </p:spPr>
      </p:pic>
      <p:sp>
        <p:nvSpPr>
          <p:cNvPr id="4" name="圓角矩形 3"/>
          <p:cNvSpPr/>
          <p:nvPr/>
        </p:nvSpPr>
        <p:spPr>
          <a:xfrm>
            <a:off x="4214810" y="785794"/>
            <a:ext cx="2643206" cy="500066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圓角矩形 4"/>
          <p:cNvSpPr/>
          <p:nvPr/>
        </p:nvSpPr>
        <p:spPr>
          <a:xfrm>
            <a:off x="1285852" y="5290930"/>
            <a:ext cx="3143272" cy="500066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1357290" y="5214951"/>
            <a:ext cx="314327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altLang="zh-TW" sz="3200" dirty="0" smtClean="0">
                <a:sym typeface="Wingdings 2"/>
              </a:rPr>
              <a:t></a:t>
            </a:r>
            <a:r>
              <a:rPr lang="en-US" altLang="zh-TW" sz="3200" dirty="0" smtClean="0"/>
              <a:t> No, they don’t.	</a:t>
            </a:r>
          </a:p>
          <a:p>
            <a:endParaRPr lang="zh-TW" altLang="en-US" dirty="0"/>
          </a:p>
        </p:txBody>
      </p:sp>
      <p:sp>
        <p:nvSpPr>
          <p:cNvPr id="7" name="向右箭號 6"/>
          <p:cNvSpPr/>
          <p:nvPr/>
        </p:nvSpPr>
        <p:spPr>
          <a:xfrm>
            <a:off x="500034" y="5362368"/>
            <a:ext cx="714380" cy="35719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en-US" altLang="zh-TW" dirty="0"/>
              <a:t>44. Does</a:t>
            </a:r>
            <a:r>
              <a:rPr lang="zh-TW" altLang="zh-TW" dirty="0"/>
              <a:t>圓仔</a:t>
            </a:r>
            <a:r>
              <a:rPr lang="en-US" altLang="zh-TW" dirty="0"/>
              <a:t>eat </a:t>
            </a:r>
            <a:r>
              <a:rPr lang="en-US" altLang="zh-TW" u="sng" dirty="0"/>
              <a:t>bamboo</a:t>
            </a:r>
            <a:r>
              <a:rPr lang="en-US" altLang="zh-TW" dirty="0"/>
              <a:t> </a:t>
            </a:r>
            <a:r>
              <a:rPr lang="en-US" altLang="zh-TW" u="sng" dirty="0"/>
              <a:t>now</a:t>
            </a:r>
            <a:r>
              <a:rPr lang="zh-TW" altLang="zh-TW" dirty="0"/>
              <a:t>現在</a:t>
            </a:r>
            <a:r>
              <a:rPr lang="en-US" altLang="zh-TW" dirty="0" smtClean="0"/>
              <a:t>?</a:t>
            </a:r>
          </a:p>
          <a:p>
            <a:pPr>
              <a:buNone/>
            </a:pPr>
            <a:endParaRPr lang="zh-TW" altLang="zh-TW" dirty="0"/>
          </a:p>
          <a:p>
            <a:pPr>
              <a:buNone/>
            </a:pPr>
            <a:r>
              <a:rPr lang="en-US" altLang="zh-TW" dirty="0">
                <a:sym typeface="Wingdings 2"/>
              </a:rPr>
              <a:t></a:t>
            </a:r>
            <a:r>
              <a:rPr lang="en-US" altLang="zh-TW" dirty="0"/>
              <a:t> Yes, it does.	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>
                <a:sym typeface="Wingdings 2"/>
              </a:rPr>
              <a:t></a:t>
            </a:r>
            <a:r>
              <a:rPr lang="en-US" altLang="zh-TW" dirty="0" smtClean="0"/>
              <a:t> </a:t>
            </a:r>
            <a:r>
              <a:rPr lang="en-US" altLang="zh-TW" dirty="0"/>
              <a:t>No, it doesn’t.</a:t>
            </a:r>
            <a:endParaRPr lang="zh-TW" altLang="zh-TW" dirty="0"/>
          </a:p>
          <a:p>
            <a:pPr>
              <a:buNone/>
            </a:pPr>
            <a:r>
              <a:rPr lang="en-US" altLang="zh-TW" dirty="0">
                <a:sym typeface="Wingdings 2"/>
              </a:rPr>
              <a:t></a:t>
            </a:r>
            <a:r>
              <a:rPr lang="en-US" altLang="zh-TW" dirty="0"/>
              <a:t> Yes, it is.	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>
                <a:sym typeface="Wingdings 2"/>
              </a:rPr>
              <a:t></a:t>
            </a:r>
            <a:r>
              <a:rPr lang="en-US" altLang="zh-TW" dirty="0" smtClean="0"/>
              <a:t> </a:t>
            </a:r>
            <a:r>
              <a:rPr lang="en-US" altLang="zh-TW" dirty="0"/>
              <a:t>No, it isn’t.</a:t>
            </a:r>
            <a:endParaRPr lang="zh-TW" altLang="zh-TW" dirty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14366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zh-TW" b="1" dirty="0"/>
              <a:t>Giant Panda</a:t>
            </a:r>
            <a:endParaRPr lang="zh-TW" altLang="zh-TW" dirty="0"/>
          </a:p>
          <a:p>
            <a:pPr>
              <a:buNone/>
            </a:pPr>
            <a:r>
              <a:rPr lang="en-US" altLang="zh-TW" dirty="0"/>
              <a:t>Giant pandas </a:t>
            </a:r>
            <a:r>
              <a:rPr lang="en-US" altLang="zh-TW" u="sng" dirty="0"/>
              <a:t>live</a:t>
            </a:r>
            <a:r>
              <a:rPr lang="en-US" altLang="zh-TW" dirty="0"/>
              <a:t> in the rainy </a:t>
            </a:r>
            <a:r>
              <a:rPr lang="en-US" altLang="zh-TW" u="sng" dirty="0"/>
              <a:t>mountains</a:t>
            </a:r>
            <a:r>
              <a:rPr lang="en-US" altLang="zh-TW" dirty="0"/>
              <a:t>. They </a:t>
            </a:r>
            <a:r>
              <a:rPr lang="en-US" altLang="zh-TW" u="sng" dirty="0"/>
              <a:t>live</a:t>
            </a:r>
            <a:r>
              <a:rPr lang="en-US" altLang="zh-TW" dirty="0"/>
              <a:t> in the </a:t>
            </a:r>
            <a:r>
              <a:rPr lang="en-US" altLang="zh-TW" u="sng" dirty="0"/>
              <a:t>bamboo forests</a:t>
            </a:r>
            <a:r>
              <a:rPr lang="en-US" altLang="zh-TW" dirty="0"/>
              <a:t> of </a:t>
            </a:r>
            <a:r>
              <a:rPr lang="en-US" altLang="zh-TW" u="sng" dirty="0"/>
              <a:t>southwestern China</a:t>
            </a:r>
            <a:r>
              <a:rPr lang="en-US" altLang="zh-TW" dirty="0"/>
              <a:t>. Pandas </a:t>
            </a:r>
            <a:r>
              <a:rPr lang="en-US" altLang="zh-TW" u="sng" dirty="0"/>
              <a:t>only</a:t>
            </a:r>
            <a:r>
              <a:rPr lang="en-US" altLang="zh-TW" dirty="0"/>
              <a:t> eat </a:t>
            </a:r>
            <a:r>
              <a:rPr lang="en-US" altLang="zh-TW" u="sng" dirty="0"/>
              <a:t>bamboo shoots and leaves</a:t>
            </a:r>
            <a:r>
              <a:rPr lang="en-US" altLang="zh-TW" dirty="0"/>
              <a:t>.</a:t>
            </a:r>
            <a:endParaRPr lang="zh-TW" altLang="zh-TW" dirty="0"/>
          </a:p>
          <a:p>
            <a:pPr>
              <a:buNone/>
            </a:pPr>
            <a:r>
              <a:rPr lang="en-US" altLang="zh-TW" u="sng" dirty="0"/>
              <a:t>After</a:t>
            </a:r>
            <a:r>
              <a:rPr lang="en-US" altLang="zh-TW" dirty="0"/>
              <a:t> the </a:t>
            </a:r>
            <a:r>
              <a:rPr lang="en-US" altLang="zh-TW" u="sng" dirty="0"/>
              <a:t>age</a:t>
            </a:r>
            <a:r>
              <a:rPr lang="en-US" altLang="zh-TW" dirty="0"/>
              <a:t> of six, mother giant pandas </a:t>
            </a:r>
            <a:r>
              <a:rPr lang="en-US" altLang="zh-TW" u="sng" dirty="0"/>
              <a:t>begin</a:t>
            </a:r>
            <a:r>
              <a:rPr lang="en-US" altLang="zh-TW" dirty="0"/>
              <a:t> to have </a:t>
            </a:r>
            <a:r>
              <a:rPr lang="en-US" altLang="zh-TW" u="sng" dirty="0"/>
              <a:t>cubs</a:t>
            </a:r>
            <a:r>
              <a:rPr lang="en-US" altLang="zh-TW" dirty="0"/>
              <a:t>. A cub </a:t>
            </a:r>
            <a:r>
              <a:rPr lang="en-US" altLang="zh-TW" u="sng" dirty="0"/>
              <a:t>nurses</a:t>
            </a:r>
            <a:r>
              <a:rPr lang="en-US" altLang="zh-TW" dirty="0"/>
              <a:t> for four </a:t>
            </a:r>
            <a:r>
              <a:rPr lang="en-US" altLang="zh-TW" u="sng" dirty="0"/>
              <a:t>months</a:t>
            </a:r>
            <a:r>
              <a:rPr lang="en-US" altLang="zh-TW" dirty="0"/>
              <a:t> and </a:t>
            </a:r>
            <a:r>
              <a:rPr lang="en-US" altLang="zh-TW" u="sng" dirty="0"/>
              <a:t>then</a:t>
            </a:r>
            <a:r>
              <a:rPr lang="en-US" altLang="zh-TW" dirty="0"/>
              <a:t> </a:t>
            </a:r>
            <a:r>
              <a:rPr lang="en-US" altLang="zh-TW" u="sng" dirty="0"/>
              <a:t>begins</a:t>
            </a:r>
            <a:r>
              <a:rPr lang="en-US" altLang="zh-TW" dirty="0"/>
              <a:t> to eat </a:t>
            </a:r>
            <a:r>
              <a:rPr lang="en-US" altLang="zh-TW" u="sng" dirty="0"/>
              <a:t>bamboo</a:t>
            </a:r>
            <a:r>
              <a:rPr lang="en-US" altLang="zh-TW" dirty="0"/>
              <a:t>. </a:t>
            </a:r>
            <a:r>
              <a:rPr lang="en-US" altLang="zh-TW" u="sng" dirty="0"/>
              <a:t>By</a:t>
            </a:r>
            <a:r>
              <a:rPr lang="en-US" altLang="zh-TW" dirty="0"/>
              <a:t> the age of six months, it </a:t>
            </a:r>
            <a:r>
              <a:rPr lang="en-US" altLang="zh-TW" u="sng" dirty="0"/>
              <a:t>no longer</a:t>
            </a:r>
            <a:r>
              <a:rPr lang="en-US" altLang="zh-TW" dirty="0"/>
              <a:t> nurses.</a:t>
            </a:r>
            <a:endParaRPr lang="zh-TW" altLang="zh-TW" dirty="0"/>
          </a:p>
          <a:p>
            <a:pPr>
              <a:buNone/>
            </a:pPr>
            <a:r>
              <a:rPr lang="en-US" altLang="zh-TW" dirty="0"/>
              <a:t>There are 3 pandas in Taipei Zoo. The name of the baby panda is</a:t>
            </a:r>
            <a:r>
              <a:rPr lang="zh-TW" altLang="zh-TW" dirty="0"/>
              <a:t>圓仔</a:t>
            </a:r>
            <a:r>
              <a:rPr lang="en-US" altLang="zh-TW" dirty="0"/>
              <a:t>. It was born in 2013. It is a </a:t>
            </a:r>
            <a:r>
              <a:rPr lang="en-US" altLang="zh-TW" u="sng" dirty="0"/>
              <a:t>female</a:t>
            </a:r>
            <a:r>
              <a:rPr lang="en-US" altLang="zh-TW" dirty="0"/>
              <a:t> panda and 9 months old. Do you like the baby panda?	</a:t>
            </a:r>
            <a:endParaRPr lang="en-US" altLang="zh-TW" dirty="0" smtClean="0"/>
          </a:p>
          <a:p>
            <a:endParaRPr lang="en-US" altLang="zh-TW" dirty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zh-TW" dirty="0" smtClean="0"/>
              <a:t>資料</a:t>
            </a:r>
            <a:r>
              <a:rPr lang="zh-TW" altLang="zh-TW" dirty="0"/>
              <a:t>來源：改編自</a:t>
            </a:r>
            <a:r>
              <a:rPr lang="en-US" altLang="zh-TW" dirty="0"/>
              <a:t>National Geographic Kids</a:t>
            </a:r>
            <a:r>
              <a:rPr lang="zh-TW" altLang="zh-TW" dirty="0"/>
              <a:t>。</a:t>
            </a:r>
            <a:endParaRPr lang="zh-TW" altLang="en-US" dirty="0"/>
          </a:p>
        </p:txBody>
      </p:sp>
      <p:pic>
        <p:nvPicPr>
          <p:cNvPr id="3075" name="Picture 3" descr="Panda-Intr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4857760"/>
            <a:ext cx="1428760" cy="1641114"/>
          </a:xfrm>
          <a:prstGeom prst="rect">
            <a:avLst/>
          </a:prstGeom>
          <a:noFill/>
        </p:spPr>
      </p:pic>
      <p:sp>
        <p:nvSpPr>
          <p:cNvPr id="4" name="圓角矩形 3"/>
          <p:cNvSpPr/>
          <p:nvPr/>
        </p:nvSpPr>
        <p:spPr>
          <a:xfrm>
            <a:off x="1285852" y="5290930"/>
            <a:ext cx="3143272" cy="500066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1357290" y="5214951"/>
            <a:ext cx="31432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altLang="zh-TW" sz="3200" dirty="0" smtClean="0">
                <a:sym typeface="Wingdings 2"/>
              </a:rPr>
              <a:t></a:t>
            </a:r>
            <a:r>
              <a:rPr lang="en-US" altLang="zh-TW" sz="3200" dirty="0" smtClean="0"/>
              <a:t> Yes, it does.	</a:t>
            </a:r>
          </a:p>
          <a:p>
            <a:endParaRPr lang="zh-TW" altLang="en-US" dirty="0"/>
          </a:p>
        </p:txBody>
      </p:sp>
      <p:sp>
        <p:nvSpPr>
          <p:cNvPr id="6" name="向右箭號 5"/>
          <p:cNvSpPr/>
          <p:nvPr/>
        </p:nvSpPr>
        <p:spPr>
          <a:xfrm>
            <a:off x="500034" y="5362368"/>
            <a:ext cx="714380" cy="35719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圓角矩形 6"/>
          <p:cNvSpPr/>
          <p:nvPr/>
        </p:nvSpPr>
        <p:spPr>
          <a:xfrm>
            <a:off x="2500298" y="2500306"/>
            <a:ext cx="6143668" cy="35719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圓角矩形 7"/>
          <p:cNvSpPr/>
          <p:nvPr/>
        </p:nvSpPr>
        <p:spPr>
          <a:xfrm>
            <a:off x="785786" y="2857496"/>
            <a:ext cx="3571900" cy="35719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圓角矩形 8"/>
          <p:cNvSpPr/>
          <p:nvPr/>
        </p:nvSpPr>
        <p:spPr>
          <a:xfrm>
            <a:off x="3714744" y="4357694"/>
            <a:ext cx="2143140" cy="500066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 animBg="1"/>
      <p:bldP spid="8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en-US" altLang="zh-TW" dirty="0"/>
              <a:t>45. Does</a:t>
            </a:r>
            <a:r>
              <a:rPr lang="zh-TW" altLang="zh-TW" dirty="0"/>
              <a:t>圓仔</a:t>
            </a:r>
            <a:r>
              <a:rPr lang="en-US" altLang="zh-TW" u="sng" dirty="0"/>
              <a:t>nurse</a:t>
            </a:r>
            <a:r>
              <a:rPr lang="en-US" altLang="zh-TW" dirty="0"/>
              <a:t>? </a:t>
            </a:r>
            <a:endParaRPr lang="en-US" altLang="zh-TW" dirty="0" smtClean="0"/>
          </a:p>
          <a:p>
            <a:pPr>
              <a:buNone/>
            </a:pPr>
            <a:endParaRPr lang="zh-TW" altLang="zh-TW" dirty="0"/>
          </a:p>
          <a:p>
            <a:pPr>
              <a:buNone/>
            </a:pPr>
            <a:r>
              <a:rPr lang="en-US" altLang="zh-TW" dirty="0">
                <a:sym typeface="Wingdings 2"/>
              </a:rPr>
              <a:t></a:t>
            </a:r>
            <a:r>
              <a:rPr lang="en-US" altLang="zh-TW" dirty="0"/>
              <a:t> Yes, it does.	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>
                <a:sym typeface="Wingdings 2"/>
              </a:rPr>
              <a:t></a:t>
            </a:r>
            <a:r>
              <a:rPr lang="en-US" altLang="zh-TW" dirty="0" smtClean="0"/>
              <a:t> </a:t>
            </a:r>
            <a:r>
              <a:rPr lang="en-US" altLang="zh-TW" dirty="0"/>
              <a:t>No, it doesn’t.</a:t>
            </a:r>
            <a:endParaRPr lang="zh-TW" altLang="zh-TW" dirty="0"/>
          </a:p>
          <a:p>
            <a:pPr>
              <a:buNone/>
            </a:pPr>
            <a:r>
              <a:rPr lang="en-US" altLang="zh-TW" dirty="0">
                <a:sym typeface="Wingdings 2"/>
              </a:rPr>
              <a:t></a:t>
            </a:r>
            <a:r>
              <a:rPr lang="en-US" altLang="zh-TW" dirty="0"/>
              <a:t> Yes, it is.	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>
                <a:sym typeface="Wingdings 2"/>
              </a:rPr>
              <a:t></a:t>
            </a:r>
            <a:r>
              <a:rPr lang="en-US" altLang="zh-TW" dirty="0" smtClean="0"/>
              <a:t> </a:t>
            </a:r>
            <a:r>
              <a:rPr lang="en-US" altLang="zh-TW" dirty="0"/>
              <a:t>No, it isn’t.</a:t>
            </a:r>
            <a:endParaRPr lang="zh-TW" altLang="zh-TW" dirty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14366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zh-TW" b="1" dirty="0"/>
              <a:t>Giant Panda</a:t>
            </a:r>
            <a:endParaRPr lang="zh-TW" altLang="zh-TW" dirty="0"/>
          </a:p>
          <a:p>
            <a:pPr>
              <a:buNone/>
            </a:pPr>
            <a:r>
              <a:rPr lang="en-US" altLang="zh-TW" dirty="0"/>
              <a:t>Giant pandas </a:t>
            </a:r>
            <a:r>
              <a:rPr lang="en-US" altLang="zh-TW" u="sng" dirty="0"/>
              <a:t>live</a:t>
            </a:r>
            <a:r>
              <a:rPr lang="en-US" altLang="zh-TW" dirty="0"/>
              <a:t> in the rainy </a:t>
            </a:r>
            <a:r>
              <a:rPr lang="en-US" altLang="zh-TW" u="sng" dirty="0"/>
              <a:t>mountains</a:t>
            </a:r>
            <a:r>
              <a:rPr lang="en-US" altLang="zh-TW" dirty="0"/>
              <a:t>. They </a:t>
            </a:r>
            <a:r>
              <a:rPr lang="en-US" altLang="zh-TW" u="sng" dirty="0"/>
              <a:t>live</a:t>
            </a:r>
            <a:r>
              <a:rPr lang="en-US" altLang="zh-TW" dirty="0"/>
              <a:t> in the </a:t>
            </a:r>
            <a:r>
              <a:rPr lang="en-US" altLang="zh-TW" u="sng" dirty="0"/>
              <a:t>bamboo forests</a:t>
            </a:r>
            <a:r>
              <a:rPr lang="en-US" altLang="zh-TW" dirty="0"/>
              <a:t> of </a:t>
            </a:r>
            <a:r>
              <a:rPr lang="en-US" altLang="zh-TW" u="sng" dirty="0"/>
              <a:t>southwestern China</a:t>
            </a:r>
            <a:r>
              <a:rPr lang="en-US" altLang="zh-TW" dirty="0"/>
              <a:t>. Pandas </a:t>
            </a:r>
            <a:r>
              <a:rPr lang="en-US" altLang="zh-TW" u="sng" dirty="0"/>
              <a:t>only</a:t>
            </a:r>
            <a:r>
              <a:rPr lang="en-US" altLang="zh-TW" dirty="0"/>
              <a:t> eat </a:t>
            </a:r>
            <a:r>
              <a:rPr lang="en-US" altLang="zh-TW" u="sng" dirty="0"/>
              <a:t>bamboo shoots and leaves</a:t>
            </a:r>
            <a:r>
              <a:rPr lang="en-US" altLang="zh-TW" dirty="0"/>
              <a:t>.</a:t>
            </a:r>
            <a:endParaRPr lang="zh-TW" altLang="zh-TW" dirty="0"/>
          </a:p>
          <a:p>
            <a:pPr>
              <a:buNone/>
            </a:pPr>
            <a:r>
              <a:rPr lang="en-US" altLang="zh-TW" u="sng" dirty="0"/>
              <a:t>After</a:t>
            </a:r>
            <a:r>
              <a:rPr lang="en-US" altLang="zh-TW" dirty="0"/>
              <a:t> the </a:t>
            </a:r>
            <a:r>
              <a:rPr lang="en-US" altLang="zh-TW" u="sng" dirty="0"/>
              <a:t>age</a:t>
            </a:r>
            <a:r>
              <a:rPr lang="en-US" altLang="zh-TW" dirty="0"/>
              <a:t> of six, mother giant pandas </a:t>
            </a:r>
            <a:r>
              <a:rPr lang="en-US" altLang="zh-TW" u="sng" dirty="0"/>
              <a:t>begin</a:t>
            </a:r>
            <a:r>
              <a:rPr lang="en-US" altLang="zh-TW" dirty="0"/>
              <a:t> to have </a:t>
            </a:r>
            <a:r>
              <a:rPr lang="en-US" altLang="zh-TW" u="sng" dirty="0"/>
              <a:t>cubs</a:t>
            </a:r>
            <a:r>
              <a:rPr lang="en-US" altLang="zh-TW" dirty="0"/>
              <a:t>. A cub </a:t>
            </a:r>
            <a:r>
              <a:rPr lang="en-US" altLang="zh-TW" u="sng" dirty="0"/>
              <a:t>nurses</a:t>
            </a:r>
            <a:r>
              <a:rPr lang="en-US" altLang="zh-TW" dirty="0"/>
              <a:t> for four </a:t>
            </a:r>
            <a:r>
              <a:rPr lang="en-US" altLang="zh-TW" u="sng" dirty="0"/>
              <a:t>months</a:t>
            </a:r>
            <a:r>
              <a:rPr lang="en-US" altLang="zh-TW" dirty="0"/>
              <a:t> and </a:t>
            </a:r>
            <a:r>
              <a:rPr lang="en-US" altLang="zh-TW" u="sng" dirty="0"/>
              <a:t>then</a:t>
            </a:r>
            <a:r>
              <a:rPr lang="en-US" altLang="zh-TW" dirty="0"/>
              <a:t> </a:t>
            </a:r>
            <a:r>
              <a:rPr lang="en-US" altLang="zh-TW" u="sng" dirty="0"/>
              <a:t>begins</a:t>
            </a:r>
            <a:r>
              <a:rPr lang="en-US" altLang="zh-TW" dirty="0"/>
              <a:t> to eat </a:t>
            </a:r>
            <a:r>
              <a:rPr lang="en-US" altLang="zh-TW" u="sng" dirty="0"/>
              <a:t>bamboo</a:t>
            </a:r>
            <a:r>
              <a:rPr lang="en-US" altLang="zh-TW" dirty="0"/>
              <a:t>. </a:t>
            </a:r>
            <a:r>
              <a:rPr lang="en-US" altLang="zh-TW" u="sng" dirty="0"/>
              <a:t>By</a:t>
            </a:r>
            <a:r>
              <a:rPr lang="en-US" altLang="zh-TW" dirty="0"/>
              <a:t> the age of six months, it </a:t>
            </a:r>
            <a:r>
              <a:rPr lang="en-US" altLang="zh-TW" u="sng" dirty="0"/>
              <a:t>no longer</a:t>
            </a:r>
            <a:r>
              <a:rPr lang="en-US" altLang="zh-TW" dirty="0"/>
              <a:t> nurses.</a:t>
            </a:r>
            <a:endParaRPr lang="zh-TW" altLang="zh-TW" dirty="0"/>
          </a:p>
          <a:p>
            <a:pPr>
              <a:buNone/>
            </a:pPr>
            <a:r>
              <a:rPr lang="en-US" altLang="zh-TW" dirty="0"/>
              <a:t>There are 3 pandas in Taipei Zoo. The name of the baby panda is</a:t>
            </a:r>
            <a:r>
              <a:rPr lang="zh-TW" altLang="zh-TW" dirty="0"/>
              <a:t>圓仔</a:t>
            </a:r>
            <a:r>
              <a:rPr lang="en-US" altLang="zh-TW" dirty="0"/>
              <a:t>. It was born in 2013. It is a </a:t>
            </a:r>
            <a:r>
              <a:rPr lang="en-US" altLang="zh-TW" u="sng" dirty="0"/>
              <a:t>female</a:t>
            </a:r>
            <a:r>
              <a:rPr lang="en-US" altLang="zh-TW" dirty="0"/>
              <a:t> panda and 9 months old. Do you like the baby panda?	</a:t>
            </a:r>
            <a:endParaRPr lang="en-US" altLang="zh-TW" dirty="0" smtClean="0"/>
          </a:p>
          <a:p>
            <a:endParaRPr lang="en-US" altLang="zh-TW" dirty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zh-TW" dirty="0" smtClean="0"/>
              <a:t>資料</a:t>
            </a:r>
            <a:r>
              <a:rPr lang="zh-TW" altLang="zh-TW" dirty="0"/>
              <a:t>來源：改編自</a:t>
            </a:r>
            <a:r>
              <a:rPr lang="en-US" altLang="zh-TW" dirty="0"/>
              <a:t>National Geographic Kids</a:t>
            </a:r>
            <a:r>
              <a:rPr lang="zh-TW" altLang="zh-TW" dirty="0"/>
              <a:t>。</a:t>
            </a:r>
            <a:endParaRPr lang="zh-TW" altLang="en-US" dirty="0"/>
          </a:p>
        </p:txBody>
      </p:sp>
      <p:pic>
        <p:nvPicPr>
          <p:cNvPr id="3075" name="Picture 3" descr="Panda-Intr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4857760"/>
            <a:ext cx="1428760" cy="1641114"/>
          </a:xfrm>
          <a:prstGeom prst="rect">
            <a:avLst/>
          </a:prstGeom>
          <a:noFill/>
        </p:spPr>
      </p:pic>
      <p:sp>
        <p:nvSpPr>
          <p:cNvPr id="5" name="文字方塊 4"/>
          <p:cNvSpPr txBox="1"/>
          <p:nvPr/>
        </p:nvSpPr>
        <p:spPr>
          <a:xfrm>
            <a:off x="1357290" y="5214950"/>
            <a:ext cx="31432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altLang="zh-TW" sz="3200" dirty="0" smtClean="0">
                <a:sym typeface="Wingdings 2"/>
              </a:rPr>
              <a:t></a:t>
            </a:r>
            <a:r>
              <a:rPr lang="en-US" altLang="zh-TW" sz="3200" dirty="0" smtClean="0"/>
              <a:t> No, it doesn’t.</a:t>
            </a:r>
            <a:endParaRPr lang="zh-TW" altLang="zh-TW" sz="3200" dirty="0" smtClean="0"/>
          </a:p>
          <a:p>
            <a:endParaRPr lang="zh-TW" altLang="en-US" dirty="0"/>
          </a:p>
        </p:txBody>
      </p:sp>
      <p:sp>
        <p:nvSpPr>
          <p:cNvPr id="6" name="向右箭號 5"/>
          <p:cNvSpPr/>
          <p:nvPr/>
        </p:nvSpPr>
        <p:spPr>
          <a:xfrm>
            <a:off x="500034" y="5362368"/>
            <a:ext cx="714380" cy="35719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圓角矩形 3"/>
          <p:cNvSpPr/>
          <p:nvPr/>
        </p:nvSpPr>
        <p:spPr>
          <a:xfrm>
            <a:off x="1285852" y="5290930"/>
            <a:ext cx="3143272" cy="500066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圓角矩形 6"/>
          <p:cNvSpPr/>
          <p:nvPr/>
        </p:nvSpPr>
        <p:spPr>
          <a:xfrm>
            <a:off x="857224" y="4000504"/>
            <a:ext cx="3000396" cy="428628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圓角矩形 7"/>
          <p:cNvSpPr/>
          <p:nvPr/>
        </p:nvSpPr>
        <p:spPr>
          <a:xfrm>
            <a:off x="3714744" y="4429132"/>
            <a:ext cx="2214578" cy="428628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圓角矩形 8"/>
          <p:cNvSpPr/>
          <p:nvPr/>
        </p:nvSpPr>
        <p:spPr>
          <a:xfrm>
            <a:off x="4429124" y="2857496"/>
            <a:ext cx="3929090" cy="428628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圓角矩形 9"/>
          <p:cNvSpPr/>
          <p:nvPr/>
        </p:nvSpPr>
        <p:spPr>
          <a:xfrm>
            <a:off x="857224" y="3214686"/>
            <a:ext cx="3143272" cy="428628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4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428605"/>
            <a:ext cx="8229600" cy="5715040"/>
          </a:xfrm>
        </p:spPr>
        <p:txBody>
          <a:bodyPr/>
          <a:lstStyle/>
          <a:p>
            <a:pPr>
              <a:buNone/>
            </a:pPr>
            <a:r>
              <a:rPr lang="en-US" altLang="zh-TW" dirty="0"/>
              <a:t>46. Can </a:t>
            </a:r>
            <a:r>
              <a:rPr lang="zh-TW" altLang="zh-TW" dirty="0"/>
              <a:t>圓仔</a:t>
            </a:r>
            <a:r>
              <a:rPr lang="en-US" altLang="zh-TW" dirty="0"/>
              <a:t>have </a:t>
            </a:r>
            <a:r>
              <a:rPr lang="en-US" altLang="zh-TW" u="sng" dirty="0"/>
              <a:t>cubs</a:t>
            </a:r>
            <a:r>
              <a:rPr lang="en-US" altLang="zh-TW" dirty="0"/>
              <a:t> in 2018</a:t>
            </a:r>
            <a:r>
              <a:rPr lang="en-US" altLang="zh-TW" dirty="0" smtClean="0"/>
              <a:t>?</a:t>
            </a:r>
          </a:p>
          <a:p>
            <a:pPr>
              <a:buNone/>
            </a:pPr>
            <a:endParaRPr lang="zh-TW" altLang="zh-TW" dirty="0"/>
          </a:p>
          <a:p>
            <a:pPr>
              <a:buNone/>
            </a:pPr>
            <a:r>
              <a:rPr lang="en-US" altLang="zh-TW" dirty="0">
                <a:sym typeface="Wingdings 2"/>
              </a:rPr>
              <a:t></a:t>
            </a:r>
            <a:r>
              <a:rPr lang="en-US" altLang="zh-TW" dirty="0"/>
              <a:t> No, it can’t.	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>
                <a:sym typeface="Wingdings 2"/>
              </a:rPr>
              <a:t></a:t>
            </a:r>
            <a:r>
              <a:rPr lang="en-US" altLang="zh-TW" dirty="0" smtClean="0"/>
              <a:t> </a:t>
            </a:r>
            <a:r>
              <a:rPr lang="en-US" altLang="zh-TW" dirty="0"/>
              <a:t>Yes, it can.</a:t>
            </a:r>
            <a:endParaRPr lang="zh-TW" altLang="zh-TW" dirty="0"/>
          </a:p>
          <a:p>
            <a:pPr>
              <a:buNone/>
            </a:pPr>
            <a:r>
              <a:rPr lang="en-US" altLang="zh-TW" dirty="0">
                <a:sym typeface="Wingdings 2"/>
              </a:rPr>
              <a:t></a:t>
            </a:r>
            <a:r>
              <a:rPr lang="en-US" altLang="zh-TW" dirty="0"/>
              <a:t> Yes, it does.	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>
                <a:sym typeface="Wingdings 2"/>
              </a:rPr>
              <a:t></a:t>
            </a:r>
            <a:r>
              <a:rPr lang="en-US" altLang="zh-TW" dirty="0" smtClean="0"/>
              <a:t> </a:t>
            </a:r>
            <a:r>
              <a:rPr lang="en-US" altLang="zh-TW" dirty="0"/>
              <a:t>No, it doesn’t.</a:t>
            </a:r>
            <a:endParaRPr lang="zh-TW" altLang="zh-TW" dirty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14366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zh-TW" b="1" dirty="0"/>
              <a:t>Giant Panda</a:t>
            </a:r>
            <a:endParaRPr lang="zh-TW" altLang="zh-TW" dirty="0"/>
          </a:p>
          <a:p>
            <a:pPr>
              <a:buNone/>
            </a:pPr>
            <a:r>
              <a:rPr lang="en-US" altLang="zh-TW" dirty="0"/>
              <a:t>Giant pandas </a:t>
            </a:r>
            <a:r>
              <a:rPr lang="en-US" altLang="zh-TW" u="sng" dirty="0"/>
              <a:t>live</a:t>
            </a:r>
            <a:r>
              <a:rPr lang="en-US" altLang="zh-TW" dirty="0"/>
              <a:t> in the rainy </a:t>
            </a:r>
            <a:r>
              <a:rPr lang="en-US" altLang="zh-TW" u="sng" dirty="0"/>
              <a:t>mountains</a:t>
            </a:r>
            <a:r>
              <a:rPr lang="en-US" altLang="zh-TW" dirty="0"/>
              <a:t>. They </a:t>
            </a:r>
            <a:r>
              <a:rPr lang="en-US" altLang="zh-TW" u="sng" dirty="0"/>
              <a:t>live</a:t>
            </a:r>
            <a:r>
              <a:rPr lang="en-US" altLang="zh-TW" dirty="0"/>
              <a:t> in the </a:t>
            </a:r>
            <a:r>
              <a:rPr lang="en-US" altLang="zh-TW" u="sng" dirty="0"/>
              <a:t>bamboo forests</a:t>
            </a:r>
            <a:r>
              <a:rPr lang="en-US" altLang="zh-TW" dirty="0"/>
              <a:t> of </a:t>
            </a:r>
            <a:r>
              <a:rPr lang="en-US" altLang="zh-TW" u="sng" dirty="0"/>
              <a:t>southwestern China</a:t>
            </a:r>
            <a:r>
              <a:rPr lang="en-US" altLang="zh-TW" dirty="0"/>
              <a:t>. Pandas </a:t>
            </a:r>
            <a:r>
              <a:rPr lang="en-US" altLang="zh-TW" u="sng" dirty="0"/>
              <a:t>only</a:t>
            </a:r>
            <a:r>
              <a:rPr lang="en-US" altLang="zh-TW" dirty="0"/>
              <a:t> eat </a:t>
            </a:r>
            <a:r>
              <a:rPr lang="en-US" altLang="zh-TW" u="sng" dirty="0"/>
              <a:t>bamboo shoots and leaves</a:t>
            </a:r>
            <a:r>
              <a:rPr lang="en-US" altLang="zh-TW" dirty="0"/>
              <a:t>.</a:t>
            </a:r>
            <a:endParaRPr lang="zh-TW" altLang="zh-TW" dirty="0"/>
          </a:p>
          <a:p>
            <a:pPr>
              <a:buNone/>
            </a:pPr>
            <a:r>
              <a:rPr lang="en-US" altLang="zh-TW" u="sng" dirty="0"/>
              <a:t>After</a:t>
            </a:r>
            <a:r>
              <a:rPr lang="en-US" altLang="zh-TW" dirty="0"/>
              <a:t> the </a:t>
            </a:r>
            <a:r>
              <a:rPr lang="en-US" altLang="zh-TW" u="sng" dirty="0"/>
              <a:t>age</a:t>
            </a:r>
            <a:r>
              <a:rPr lang="en-US" altLang="zh-TW" dirty="0"/>
              <a:t> of six, mother giant pandas </a:t>
            </a:r>
            <a:r>
              <a:rPr lang="en-US" altLang="zh-TW" u="sng" dirty="0"/>
              <a:t>begin</a:t>
            </a:r>
            <a:r>
              <a:rPr lang="en-US" altLang="zh-TW" dirty="0"/>
              <a:t> to have </a:t>
            </a:r>
            <a:r>
              <a:rPr lang="en-US" altLang="zh-TW" u="sng" dirty="0"/>
              <a:t>cubs</a:t>
            </a:r>
            <a:r>
              <a:rPr lang="en-US" altLang="zh-TW" dirty="0"/>
              <a:t>. A cub </a:t>
            </a:r>
            <a:r>
              <a:rPr lang="en-US" altLang="zh-TW" u="sng" dirty="0"/>
              <a:t>nurses</a:t>
            </a:r>
            <a:r>
              <a:rPr lang="en-US" altLang="zh-TW" dirty="0"/>
              <a:t> for four </a:t>
            </a:r>
            <a:r>
              <a:rPr lang="en-US" altLang="zh-TW" u="sng" dirty="0"/>
              <a:t>months</a:t>
            </a:r>
            <a:r>
              <a:rPr lang="en-US" altLang="zh-TW" dirty="0"/>
              <a:t> and </a:t>
            </a:r>
            <a:r>
              <a:rPr lang="en-US" altLang="zh-TW" u="sng" dirty="0"/>
              <a:t>then</a:t>
            </a:r>
            <a:r>
              <a:rPr lang="en-US" altLang="zh-TW" dirty="0"/>
              <a:t> </a:t>
            </a:r>
            <a:r>
              <a:rPr lang="en-US" altLang="zh-TW" u="sng" dirty="0"/>
              <a:t>begins</a:t>
            </a:r>
            <a:r>
              <a:rPr lang="en-US" altLang="zh-TW" dirty="0"/>
              <a:t> to eat </a:t>
            </a:r>
            <a:r>
              <a:rPr lang="en-US" altLang="zh-TW" u="sng" dirty="0"/>
              <a:t>bamboo</a:t>
            </a:r>
            <a:r>
              <a:rPr lang="en-US" altLang="zh-TW" dirty="0"/>
              <a:t>. </a:t>
            </a:r>
            <a:r>
              <a:rPr lang="en-US" altLang="zh-TW" u="sng" dirty="0"/>
              <a:t>By</a:t>
            </a:r>
            <a:r>
              <a:rPr lang="en-US" altLang="zh-TW" dirty="0"/>
              <a:t> the age of six months, it </a:t>
            </a:r>
            <a:r>
              <a:rPr lang="en-US" altLang="zh-TW" u="sng" dirty="0"/>
              <a:t>no longer</a:t>
            </a:r>
            <a:r>
              <a:rPr lang="en-US" altLang="zh-TW" dirty="0"/>
              <a:t> nurses.</a:t>
            </a:r>
            <a:endParaRPr lang="zh-TW" altLang="zh-TW" dirty="0"/>
          </a:p>
          <a:p>
            <a:pPr>
              <a:buNone/>
            </a:pPr>
            <a:r>
              <a:rPr lang="en-US" altLang="zh-TW" dirty="0"/>
              <a:t>There are 3 pandas in Taipei Zoo. The name of the baby panda is</a:t>
            </a:r>
            <a:r>
              <a:rPr lang="zh-TW" altLang="zh-TW" dirty="0"/>
              <a:t>圓仔</a:t>
            </a:r>
            <a:r>
              <a:rPr lang="en-US" altLang="zh-TW" dirty="0"/>
              <a:t>. It was born in 2013. It is a </a:t>
            </a:r>
            <a:r>
              <a:rPr lang="en-US" altLang="zh-TW" u="sng" dirty="0"/>
              <a:t>female</a:t>
            </a:r>
            <a:r>
              <a:rPr lang="en-US" altLang="zh-TW" dirty="0"/>
              <a:t> panda and 9 months old. Do you like the baby panda?	</a:t>
            </a:r>
            <a:endParaRPr lang="en-US" altLang="zh-TW" dirty="0" smtClean="0"/>
          </a:p>
          <a:p>
            <a:endParaRPr lang="en-US" altLang="zh-TW" dirty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zh-TW" dirty="0" smtClean="0"/>
              <a:t>資料</a:t>
            </a:r>
            <a:r>
              <a:rPr lang="zh-TW" altLang="zh-TW" dirty="0"/>
              <a:t>來源：改編自</a:t>
            </a:r>
            <a:r>
              <a:rPr lang="en-US" altLang="zh-TW" dirty="0"/>
              <a:t>National Geographic Kids</a:t>
            </a:r>
            <a:r>
              <a:rPr lang="zh-TW" altLang="zh-TW" dirty="0"/>
              <a:t>。</a:t>
            </a:r>
            <a:endParaRPr lang="zh-TW" altLang="en-US" dirty="0"/>
          </a:p>
        </p:txBody>
      </p:sp>
      <p:pic>
        <p:nvPicPr>
          <p:cNvPr id="3075" name="Picture 3" descr="Panda-Intr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4857760"/>
            <a:ext cx="1428760" cy="1641114"/>
          </a:xfrm>
          <a:prstGeom prst="rect">
            <a:avLst/>
          </a:prstGeom>
          <a:noFill/>
        </p:spPr>
      </p:pic>
      <p:sp>
        <p:nvSpPr>
          <p:cNvPr id="4" name="文字方塊 3"/>
          <p:cNvSpPr txBox="1"/>
          <p:nvPr/>
        </p:nvSpPr>
        <p:spPr>
          <a:xfrm>
            <a:off x="1357290" y="5214950"/>
            <a:ext cx="31432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altLang="zh-TW" sz="3200" dirty="0" smtClean="0">
                <a:sym typeface="Wingdings 2"/>
              </a:rPr>
              <a:t></a:t>
            </a:r>
            <a:r>
              <a:rPr lang="en-US" altLang="zh-TW" sz="3200" dirty="0" smtClean="0"/>
              <a:t> No, it can’t.	</a:t>
            </a:r>
          </a:p>
          <a:p>
            <a:endParaRPr lang="zh-TW" altLang="en-US" dirty="0"/>
          </a:p>
        </p:txBody>
      </p:sp>
      <p:sp>
        <p:nvSpPr>
          <p:cNvPr id="5" name="向右箭號 4"/>
          <p:cNvSpPr/>
          <p:nvPr/>
        </p:nvSpPr>
        <p:spPr>
          <a:xfrm>
            <a:off x="500034" y="5362368"/>
            <a:ext cx="714380" cy="35719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圓角矩形 5"/>
          <p:cNvSpPr/>
          <p:nvPr/>
        </p:nvSpPr>
        <p:spPr>
          <a:xfrm>
            <a:off x="1285852" y="5290930"/>
            <a:ext cx="2710084" cy="500066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圓角矩形 6"/>
          <p:cNvSpPr/>
          <p:nvPr/>
        </p:nvSpPr>
        <p:spPr>
          <a:xfrm>
            <a:off x="500034" y="2071678"/>
            <a:ext cx="7715304" cy="428628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圓角矩形 7"/>
          <p:cNvSpPr/>
          <p:nvPr/>
        </p:nvSpPr>
        <p:spPr>
          <a:xfrm>
            <a:off x="857224" y="2500306"/>
            <a:ext cx="1714512" cy="428628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圓角矩形 8"/>
          <p:cNvSpPr/>
          <p:nvPr/>
        </p:nvSpPr>
        <p:spPr>
          <a:xfrm>
            <a:off x="3857620" y="3929066"/>
            <a:ext cx="3143272" cy="500066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785794"/>
            <a:ext cx="8429684" cy="4149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en-US" altLang="zh-TW" dirty="0"/>
              <a:t>40. </a:t>
            </a:r>
            <a:r>
              <a:rPr lang="en-US" altLang="zh-TW" dirty="0" smtClean="0"/>
              <a:t>Where is a </a:t>
            </a:r>
            <a:r>
              <a:rPr lang="en-US" altLang="zh-TW" dirty="0"/>
              <a:t>good area to plant pumpkin</a:t>
            </a:r>
            <a:r>
              <a:rPr lang="en-US" altLang="zh-TW" dirty="0" smtClean="0"/>
              <a:t>?</a:t>
            </a:r>
          </a:p>
          <a:p>
            <a:pPr>
              <a:buNone/>
            </a:pPr>
            <a:r>
              <a:rPr lang="en-US" altLang="zh-TW" dirty="0" smtClean="0"/>
              <a:t> </a:t>
            </a:r>
            <a:endParaRPr lang="zh-TW" altLang="zh-TW" dirty="0"/>
          </a:p>
          <a:p>
            <a:pPr>
              <a:buNone/>
            </a:pPr>
            <a:r>
              <a:rPr lang="en-US" altLang="zh-TW" dirty="0">
                <a:sym typeface="Wingdings 2"/>
              </a:rPr>
              <a:t></a:t>
            </a:r>
            <a:r>
              <a:rPr lang="en-US" altLang="zh-TW" dirty="0"/>
              <a:t> </a:t>
            </a:r>
            <a:r>
              <a:rPr lang="en-US" altLang="zh-TW" dirty="0" smtClean="0"/>
              <a:t>An </a:t>
            </a:r>
            <a:r>
              <a:rPr lang="en-US" altLang="zh-TW" u="sng" dirty="0" smtClean="0"/>
              <a:t>area</a:t>
            </a:r>
            <a:r>
              <a:rPr lang="en-US" altLang="zh-TW" dirty="0" smtClean="0"/>
              <a:t> that </a:t>
            </a:r>
            <a:r>
              <a:rPr lang="en-US" altLang="zh-TW" u="sng" dirty="0" smtClean="0"/>
              <a:t>gets full sun</a:t>
            </a:r>
            <a:r>
              <a:rPr lang="en-US" altLang="zh-TW" dirty="0" smtClean="0"/>
              <a:t>.</a:t>
            </a:r>
            <a:r>
              <a:rPr lang="en-US" altLang="zh-TW" dirty="0"/>
              <a:t>	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>
                <a:sym typeface="Wingdings 2"/>
              </a:rPr>
              <a:t></a:t>
            </a:r>
            <a:r>
              <a:rPr lang="en-US" altLang="zh-TW" dirty="0" smtClean="0"/>
              <a:t> In the bathroom.</a:t>
            </a:r>
            <a:endParaRPr lang="zh-TW" altLang="zh-TW" dirty="0"/>
          </a:p>
          <a:p>
            <a:pPr>
              <a:buNone/>
            </a:pPr>
            <a:r>
              <a:rPr lang="en-US" altLang="zh-TW" dirty="0">
                <a:sym typeface="Wingdings 2"/>
              </a:rPr>
              <a:t></a:t>
            </a:r>
            <a:r>
              <a:rPr lang="en-US" altLang="zh-TW" dirty="0"/>
              <a:t> </a:t>
            </a:r>
            <a:r>
              <a:rPr lang="en-US" altLang="zh-TW" dirty="0" smtClean="0"/>
              <a:t>Under a tree.</a:t>
            </a:r>
            <a:r>
              <a:rPr lang="en-US" altLang="zh-TW" dirty="0"/>
              <a:t>	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>
                <a:sym typeface="Wingdings 2"/>
              </a:rPr>
              <a:t></a:t>
            </a:r>
            <a:r>
              <a:rPr lang="en-US" altLang="zh-TW" dirty="0" smtClean="0"/>
              <a:t> On a car.</a:t>
            </a:r>
            <a:endParaRPr lang="zh-TW" altLang="zh-TW" dirty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2"/>
          <p:cNvSpPr txBox="1">
            <a:spLocks/>
          </p:cNvSpPr>
          <p:nvPr/>
        </p:nvSpPr>
        <p:spPr>
          <a:xfrm>
            <a:off x="214282" y="214290"/>
            <a:ext cx="8786874" cy="5143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Tony’s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grandpa is a farmer. He has a garden. He </a:t>
            </a:r>
            <a:r>
              <a:rPr kumimoji="0" lang="en-US" altLang="zh-TW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grows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fruit trees and </a:t>
            </a:r>
            <a:r>
              <a:rPr kumimoji="0" lang="en-US" altLang="zh-TW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vegetables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This winter vacation Tony went to his grandpa’s farm. His grandpa </a:t>
            </a:r>
            <a:r>
              <a:rPr kumimoji="0" lang="en-US" altLang="zh-TW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taught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TW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how to </a:t>
            </a:r>
            <a:r>
              <a:rPr kumimoji="0" lang="en-US" altLang="zh-TW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plant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pumpkins. Here is </a:t>
            </a:r>
            <a:r>
              <a:rPr kumimoji="0" lang="en-US" altLang="zh-TW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Tony’s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TW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note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zh-TW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Where to plant: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 </a:t>
            </a:r>
            <a:r>
              <a:rPr kumimoji="0" lang="en-US" altLang="zh-TW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area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that </a:t>
            </a:r>
            <a:r>
              <a:rPr kumimoji="0" lang="en-US" altLang="zh-TW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gets full sun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zh-TW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to plant: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zh-TW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3857628"/>
            <a:ext cx="693420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圓角矩形 5"/>
          <p:cNvSpPr/>
          <p:nvPr/>
        </p:nvSpPr>
        <p:spPr>
          <a:xfrm>
            <a:off x="642910" y="2786058"/>
            <a:ext cx="7000924" cy="500066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圓角矩形 6"/>
          <p:cNvSpPr/>
          <p:nvPr/>
        </p:nvSpPr>
        <p:spPr>
          <a:xfrm>
            <a:off x="1071538" y="6072206"/>
            <a:ext cx="5000660" cy="500066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1142976" y="5996226"/>
            <a:ext cx="607223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>
                <a:sym typeface="Wingdings 2"/>
              </a:rPr>
              <a:t></a:t>
            </a:r>
            <a:r>
              <a:rPr lang="en-US" altLang="zh-TW" sz="3200" dirty="0" smtClean="0"/>
              <a:t> An </a:t>
            </a:r>
            <a:r>
              <a:rPr lang="en-US" altLang="zh-TW" sz="3200" u="sng" dirty="0" smtClean="0"/>
              <a:t>area</a:t>
            </a:r>
            <a:r>
              <a:rPr lang="en-US" altLang="zh-TW" sz="3200" dirty="0" smtClean="0"/>
              <a:t> that </a:t>
            </a:r>
            <a:r>
              <a:rPr lang="en-US" altLang="zh-TW" sz="3200" u="sng" dirty="0" smtClean="0"/>
              <a:t>gets full sun</a:t>
            </a:r>
            <a:r>
              <a:rPr lang="en-US" altLang="zh-TW" sz="3200" dirty="0" smtClean="0"/>
              <a:t>.	</a:t>
            </a:r>
          </a:p>
          <a:p>
            <a:endParaRPr lang="zh-TW" altLang="en-US" dirty="0"/>
          </a:p>
        </p:txBody>
      </p:sp>
      <p:sp>
        <p:nvSpPr>
          <p:cNvPr id="9" name="向右箭號 8"/>
          <p:cNvSpPr/>
          <p:nvPr/>
        </p:nvSpPr>
        <p:spPr>
          <a:xfrm>
            <a:off x="285720" y="6143644"/>
            <a:ext cx="714380" cy="35719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None/>
            </a:pPr>
            <a:r>
              <a:rPr lang="en-US" altLang="zh-TW" dirty="0"/>
              <a:t>41. Is summer a good season to plant pumpkin</a:t>
            </a:r>
            <a:r>
              <a:rPr lang="en-US" altLang="zh-TW" dirty="0" smtClean="0"/>
              <a:t>?</a:t>
            </a:r>
          </a:p>
          <a:p>
            <a:pPr>
              <a:buNone/>
            </a:pPr>
            <a:endParaRPr lang="zh-TW" altLang="zh-TW" dirty="0"/>
          </a:p>
          <a:p>
            <a:pPr>
              <a:buNone/>
            </a:pPr>
            <a:r>
              <a:rPr lang="en-US" altLang="zh-TW" dirty="0">
                <a:sym typeface="Wingdings 2"/>
              </a:rPr>
              <a:t></a:t>
            </a:r>
            <a:r>
              <a:rPr lang="en-US" altLang="zh-TW" dirty="0"/>
              <a:t> Yes, it does.	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>
                <a:sym typeface="Wingdings 2"/>
              </a:rPr>
              <a:t></a:t>
            </a:r>
            <a:r>
              <a:rPr lang="en-US" altLang="zh-TW" dirty="0" smtClean="0"/>
              <a:t> </a:t>
            </a:r>
            <a:r>
              <a:rPr lang="en-US" altLang="zh-TW" dirty="0"/>
              <a:t>Yes, it is.</a:t>
            </a:r>
            <a:endParaRPr lang="zh-TW" altLang="zh-TW" dirty="0"/>
          </a:p>
          <a:p>
            <a:pPr>
              <a:buNone/>
            </a:pPr>
            <a:r>
              <a:rPr lang="en-US" altLang="zh-TW" dirty="0">
                <a:sym typeface="Wingdings 2"/>
              </a:rPr>
              <a:t></a:t>
            </a:r>
            <a:r>
              <a:rPr lang="en-US" altLang="zh-TW" dirty="0"/>
              <a:t> No, it’s not.	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>
                <a:sym typeface="Wingdings 2"/>
              </a:rPr>
              <a:t></a:t>
            </a:r>
            <a:r>
              <a:rPr lang="en-US" altLang="zh-TW" dirty="0" smtClean="0"/>
              <a:t> </a:t>
            </a:r>
            <a:r>
              <a:rPr lang="en-US" altLang="zh-TW" dirty="0"/>
              <a:t>No, it doesn’t.</a:t>
            </a:r>
            <a:endParaRPr lang="zh-TW" altLang="zh-TW" dirty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2"/>
          <p:cNvSpPr txBox="1">
            <a:spLocks/>
          </p:cNvSpPr>
          <p:nvPr/>
        </p:nvSpPr>
        <p:spPr>
          <a:xfrm>
            <a:off x="214282" y="214290"/>
            <a:ext cx="8786874" cy="5143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Tony’s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grandpa is a farmer. He has a garden. He </a:t>
            </a:r>
            <a:r>
              <a:rPr kumimoji="0" lang="en-US" altLang="zh-TW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grows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fruit trees and </a:t>
            </a:r>
            <a:r>
              <a:rPr kumimoji="0" lang="en-US" altLang="zh-TW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vegetables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This winter vacation Tony went to his grandpa’s farm. His grandpa </a:t>
            </a:r>
            <a:r>
              <a:rPr kumimoji="0" lang="en-US" altLang="zh-TW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taught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TW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how to </a:t>
            </a:r>
            <a:r>
              <a:rPr kumimoji="0" lang="en-US" altLang="zh-TW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plant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pumpkins. Here is </a:t>
            </a:r>
            <a:r>
              <a:rPr kumimoji="0" lang="en-US" altLang="zh-TW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Tony’s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TW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note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zh-TW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Where to plant: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 </a:t>
            </a:r>
            <a:r>
              <a:rPr kumimoji="0" lang="en-US" altLang="zh-TW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area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that </a:t>
            </a:r>
            <a:r>
              <a:rPr kumimoji="0" lang="en-US" altLang="zh-TW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gets full sun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zh-TW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to plant: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zh-TW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3857628"/>
            <a:ext cx="693420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圓角矩形 5"/>
          <p:cNvSpPr/>
          <p:nvPr/>
        </p:nvSpPr>
        <p:spPr>
          <a:xfrm>
            <a:off x="1071538" y="6072206"/>
            <a:ext cx="2643206" cy="500066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142976" y="5996226"/>
            <a:ext cx="607223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altLang="zh-TW" sz="3200" dirty="0" smtClean="0">
                <a:sym typeface="Wingdings 2"/>
              </a:rPr>
              <a:t></a:t>
            </a:r>
            <a:r>
              <a:rPr lang="en-US" altLang="zh-TW" sz="3200" dirty="0" smtClean="0"/>
              <a:t> No, it’s not.	</a:t>
            </a:r>
          </a:p>
          <a:p>
            <a:endParaRPr lang="zh-TW" altLang="en-US" dirty="0"/>
          </a:p>
        </p:txBody>
      </p:sp>
      <p:sp>
        <p:nvSpPr>
          <p:cNvPr id="8" name="向右箭號 7"/>
          <p:cNvSpPr/>
          <p:nvPr/>
        </p:nvSpPr>
        <p:spPr>
          <a:xfrm>
            <a:off x="285720" y="6143644"/>
            <a:ext cx="714380" cy="35719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圓角矩形 8"/>
          <p:cNvSpPr/>
          <p:nvPr/>
        </p:nvSpPr>
        <p:spPr>
          <a:xfrm>
            <a:off x="6072198" y="785794"/>
            <a:ext cx="2000264" cy="500066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en-US" altLang="zh-TW" dirty="0"/>
              <a:t>42. After plant 2-3 seeds, can Tony water the seeds </a:t>
            </a:r>
            <a:r>
              <a:rPr lang="en-US" altLang="zh-TW" u="sng" dirty="0"/>
              <a:t>directly</a:t>
            </a:r>
            <a:r>
              <a:rPr lang="zh-TW" altLang="zh-TW" dirty="0"/>
              <a:t>直接地</a:t>
            </a:r>
            <a:r>
              <a:rPr lang="en-US" altLang="zh-TW" dirty="0" smtClean="0"/>
              <a:t>?</a:t>
            </a:r>
          </a:p>
          <a:p>
            <a:pPr>
              <a:buNone/>
            </a:pPr>
            <a:endParaRPr lang="zh-TW" altLang="zh-TW" dirty="0"/>
          </a:p>
          <a:p>
            <a:pPr>
              <a:buNone/>
            </a:pPr>
            <a:r>
              <a:rPr lang="en-US" altLang="zh-TW" dirty="0">
                <a:sym typeface="Wingdings 2"/>
              </a:rPr>
              <a:t></a:t>
            </a:r>
            <a:r>
              <a:rPr lang="en-US" altLang="zh-TW" dirty="0"/>
              <a:t> No, he can’t.	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>
                <a:sym typeface="Wingdings 2"/>
              </a:rPr>
              <a:t></a:t>
            </a:r>
            <a:r>
              <a:rPr lang="en-US" altLang="zh-TW" dirty="0" smtClean="0"/>
              <a:t> </a:t>
            </a:r>
            <a:r>
              <a:rPr lang="en-US" altLang="zh-TW" dirty="0"/>
              <a:t>Yes, he can.</a:t>
            </a:r>
            <a:endParaRPr lang="zh-TW" altLang="zh-TW" dirty="0"/>
          </a:p>
          <a:p>
            <a:pPr>
              <a:buNone/>
            </a:pPr>
            <a:r>
              <a:rPr lang="en-US" altLang="zh-TW" dirty="0">
                <a:sym typeface="Wingdings 2"/>
              </a:rPr>
              <a:t></a:t>
            </a:r>
            <a:r>
              <a:rPr lang="en-US" altLang="zh-TW" dirty="0"/>
              <a:t> Yes, he does.	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>
                <a:sym typeface="Wingdings 2"/>
              </a:rPr>
              <a:t></a:t>
            </a:r>
            <a:r>
              <a:rPr lang="en-US" altLang="zh-TW" dirty="0" smtClean="0"/>
              <a:t> </a:t>
            </a:r>
            <a:r>
              <a:rPr lang="en-US" altLang="zh-TW" dirty="0"/>
              <a:t>No, he doesn’t.</a:t>
            </a:r>
            <a:endParaRPr lang="zh-TW" altLang="zh-TW" dirty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2"/>
          <p:cNvSpPr txBox="1">
            <a:spLocks/>
          </p:cNvSpPr>
          <p:nvPr/>
        </p:nvSpPr>
        <p:spPr>
          <a:xfrm>
            <a:off x="214282" y="214290"/>
            <a:ext cx="8786874" cy="5143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Tony’s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grandpa is a farmer. He has a garden. He </a:t>
            </a:r>
            <a:r>
              <a:rPr kumimoji="0" lang="en-US" altLang="zh-TW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grows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fruit trees and </a:t>
            </a:r>
            <a:r>
              <a:rPr kumimoji="0" lang="en-US" altLang="zh-TW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vegetables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This winter vacation Tony went to his grandpa’s farm. His grandpa </a:t>
            </a:r>
            <a:r>
              <a:rPr kumimoji="0" lang="en-US" altLang="zh-TW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taught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TW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how to </a:t>
            </a:r>
            <a:r>
              <a:rPr kumimoji="0" lang="en-US" altLang="zh-TW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plant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pumpkins. Here is </a:t>
            </a:r>
            <a:r>
              <a:rPr kumimoji="0" lang="en-US" altLang="zh-TW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Tony’s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TW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note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zh-TW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Where to plant: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 </a:t>
            </a:r>
            <a:r>
              <a:rPr kumimoji="0" lang="en-US" altLang="zh-TW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area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that </a:t>
            </a:r>
            <a:r>
              <a:rPr kumimoji="0" lang="en-US" altLang="zh-TW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gets full sun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zh-TW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to plant: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zh-TW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3857628"/>
            <a:ext cx="693420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圓角矩形 5"/>
          <p:cNvSpPr/>
          <p:nvPr/>
        </p:nvSpPr>
        <p:spPr>
          <a:xfrm>
            <a:off x="1071538" y="6072206"/>
            <a:ext cx="2786082" cy="500066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142976" y="5996226"/>
            <a:ext cx="31432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altLang="zh-TW" sz="3200" dirty="0" smtClean="0">
                <a:sym typeface="Wingdings 2"/>
              </a:rPr>
              <a:t></a:t>
            </a:r>
            <a:r>
              <a:rPr lang="en-US" altLang="zh-TW" sz="3200" dirty="0" smtClean="0"/>
              <a:t> No, he can’t.	</a:t>
            </a:r>
          </a:p>
          <a:p>
            <a:endParaRPr lang="zh-TW" altLang="en-US" dirty="0"/>
          </a:p>
        </p:txBody>
      </p:sp>
      <p:sp>
        <p:nvSpPr>
          <p:cNvPr id="8" name="向右箭號 7"/>
          <p:cNvSpPr/>
          <p:nvPr/>
        </p:nvSpPr>
        <p:spPr>
          <a:xfrm>
            <a:off x="285720" y="6143644"/>
            <a:ext cx="714380" cy="35719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圓角矩形 8"/>
          <p:cNvSpPr/>
          <p:nvPr/>
        </p:nvSpPr>
        <p:spPr>
          <a:xfrm>
            <a:off x="4572000" y="3786190"/>
            <a:ext cx="1785950" cy="2214578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14366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zh-TW" b="1" dirty="0"/>
              <a:t>Giant Panda</a:t>
            </a:r>
            <a:endParaRPr lang="zh-TW" altLang="zh-TW" dirty="0"/>
          </a:p>
          <a:p>
            <a:pPr>
              <a:buNone/>
            </a:pPr>
            <a:r>
              <a:rPr lang="en-US" altLang="zh-TW" dirty="0"/>
              <a:t>Giant pandas </a:t>
            </a:r>
            <a:r>
              <a:rPr lang="en-US" altLang="zh-TW" u="sng" dirty="0"/>
              <a:t>live</a:t>
            </a:r>
            <a:r>
              <a:rPr lang="en-US" altLang="zh-TW" dirty="0"/>
              <a:t> in the rainy </a:t>
            </a:r>
            <a:r>
              <a:rPr lang="en-US" altLang="zh-TW" u="sng" dirty="0"/>
              <a:t>mountains</a:t>
            </a:r>
            <a:r>
              <a:rPr lang="en-US" altLang="zh-TW" dirty="0"/>
              <a:t>. They </a:t>
            </a:r>
            <a:r>
              <a:rPr lang="en-US" altLang="zh-TW" u="sng" dirty="0"/>
              <a:t>live</a:t>
            </a:r>
            <a:r>
              <a:rPr lang="en-US" altLang="zh-TW" dirty="0"/>
              <a:t> in the </a:t>
            </a:r>
            <a:r>
              <a:rPr lang="en-US" altLang="zh-TW" u="sng" dirty="0"/>
              <a:t>bamboo forests</a:t>
            </a:r>
            <a:r>
              <a:rPr lang="en-US" altLang="zh-TW" dirty="0"/>
              <a:t> of </a:t>
            </a:r>
            <a:r>
              <a:rPr lang="en-US" altLang="zh-TW" u="sng" dirty="0"/>
              <a:t>southwestern China</a:t>
            </a:r>
            <a:r>
              <a:rPr lang="en-US" altLang="zh-TW" dirty="0"/>
              <a:t>. Pandas </a:t>
            </a:r>
            <a:r>
              <a:rPr lang="en-US" altLang="zh-TW" u="sng" dirty="0"/>
              <a:t>only</a:t>
            </a:r>
            <a:r>
              <a:rPr lang="en-US" altLang="zh-TW" dirty="0"/>
              <a:t> eat </a:t>
            </a:r>
            <a:r>
              <a:rPr lang="en-US" altLang="zh-TW" u="sng" dirty="0"/>
              <a:t>bamboo shoots and leaves</a:t>
            </a:r>
            <a:r>
              <a:rPr lang="en-US" altLang="zh-TW" dirty="0"/>
              <a:t>.</a:t>
            </a:r>
            <a:endParaRPr lang="zh-TW" altLang="zh-TW" dirty="0"/>
          </a:p>
          <a:p>
            <a:pPr>
              <a:buNone/>
            </a:pPr>
            <a:r>
              <a:rPr lang="en-US" altLang="zh-TW" u="sng" dirty="0"/>
              <a:t>After</a:t>
            </a:r>
            <a:r>
              <a:rPr lang="en-US" altLang="zh-TW" dirty="0"/>
              <a:t> the </a:t>
            </a:r>
            <a:r>
              <a:rPr lang="en-US" altLang="zh-TW" u="sng" dirty="0"/>
              <a:t>age</a:t>
            </a:r>
            <a:r>
              <a:rPr lang="en-US" altLang="zh-TW" dirty="0"/>
              <a:t> of six, mother giant pandas </a:t>
            </a:r>
            <a:r>
              <a:rPr lang="en-US" altLang="zh-TW" u="sng" dirty="0"/>
              <a:t>begin</a:t>
            </a:r>
            <a:r>
              <a:rPr lang="en-US" altLang="zh-TW" dirty="0"/>
              <a:t> to have </a:t>
            </a:r>
            <a:r>
              <a:rPr lang="en-US" altLang="zh-TW" u="sng" dirty="0"/>
              <a:t>cubs</a:t>
            </a:r>
            <a:r>
              <a:rPr lang="en-US" altLang="zh-TW" dirty="0"/>
              <a:t>. A cub </a:t>
            </a:r>
            <a:r>
              <a:rPr lang="en-US" altLang="zh-TW" u="sng" dirty="0"/>
              <a:t>nurses</a:t>
            </a:r>
            <a:r>
              <a:rPr lang="en-US" altLang="zh-TW" dirty="0"/>
              <a:t> for four </a:t>
            </a:r>
            <a:r>
              <a:rPr lang="en-US" altLang="zh-TW" u="sng" dirty="0"/>
              <a:t>months</a:t>
            </a:r>
            <a:r>
              <a:rPr lang="en-US" altLang="zh-TW" dirty="0"/>
              <a:t> and </a:t>
            </a:r>
            <a:r>
              <a:rPr lang="en-US" altLang="zh-TW" u="sng" dirty="0"/>
              <a:t>then</a:t>
            </a:r>
            <a:r>
              <a:rPr lang="en-US" altLang="zh-TW" dirty="0"/>
              <a:t> </a:t>
            </a:r>
            <a:r>
              <a:rPr lang="en-US" altLang="zh-TW" u="sng" dirty="0"/>
              <a:t>begins</a:t>
            </a:r>
            <a:r>
              <a:rPr lang="en-US" altLang="zh-TW" dirty="0"/>
              <a:t> to eat </a:t>
            </a:r>
            <a:r>
              <a:rPr lang="en-US" altLang="zh-TW" u="sng" dirty="0"/>
              <a:t>bamboo</a:t>
            </a:r>
            <a:r>
              <a:rPr lang="en-US" altLang="zh-TW" dirty="0"/>
              <a:t>. </a:t>
            </a:r>
            <a:r>
              <a:rPr lang="en-US" altLang="zh-TW" u="sng" dirty="0"/>
              <a:t>By</a:t>
            </a:r>
            <a:r>
              <a:rPr lang="en-US" altLang="zh-TW" dirty="0"/>
              <a:t> the age of six months, it </a:t>
            </a:r>
            <a:r>
              <a:rPr lang="en-US" altLang="zh-TW" u="sng" dirty="0"/>
              <a:t>no longer</a:t>
            </a:r>
            <a:r>
              <a:rPr lang="en-US" altLang="zh-TW" dirty="0"/>
              <a:t> nurses.</a:t>
            </a:r>
            <a:endParaRPr lang="zh-TW" altLang="zh-TW" dirty="0"/>
          </a:p>
          <a:p>
            <a:pPr>
              <a:buNone/>
            </a:pPr>
            <a:r>
              <a:rPr lang="en-US" altLang="zh-TW" dirty="0"/>
              <a:t>There are 3 pandas in Taipei Zoo. The name of the baby panda is</a:t>
            </a:r>
            <a:r>
              <a:rPr lang="zh-TW" altLang="zh-TW" dirty="0"/>
              <a:t>圓仔</a:t>
            </a:r>
            <a:r>
              <a:rPr lang="en-US" altLang="zh-TW" dirty="0"/>
              <a:t>. It was born in 2013. It is a </a:t>
            </a:r>
            <a:r>
              <a:rPr lang="en-US" altLang="zh-TW" u="sng" dirty="0"/>
              <a:t>female</a:t>
            </a:r>
            <a:r>
              <a:rPr lang="en-US" altLang="zh-TW" dirty="0"/>
              <a:t> panda and 9 months old. Do you like the baby panda?	</a:t>
            </a:r>
            <a:endParaRPr lang="en-US" altLang="zh-TW" dirty="0" smtClean="0"/>
          </a:p>
          <a:p>
            <a:endParaRPr lang="en-US" altLang="zh-TW" dirty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zh-TW" dirty="0" smtClean="0"/>
              <a:t>資料</a:t>
            </a:r>
            <a:r>
              <a:rPr lang="zh-TW" altLang="zh-TW" dirty="0"/>
              <a:t>來源：改編自</a:t>
            </a:r>
            <a:r>
              <a:rPr lang="en-US" altLang="zh-TW" dirty="0"/>
              <a:t>National Geographic Kids</a:t>
            </a:r>
            <a:r>
              <a:rPr lang="zh-TW" altLang="zh-TW" dirty="0"/>
              <a:t>。</a:t>
            </a:r>
            <a:endParaRPr lang="zh-TW" altLang="en-US" dirty="0"/>
          </a:p>
        </p:txBody>
      </p:sp>
      <p:pic>
        <p:nvPicPr>
          <p:cNvPr id="3075" name="Picture 3" descr="Panda-Intr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4857760"/>
            <a:ext cx="1428760" cy="16411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942</Words>
  <Application>Microsoft Office PowerPoint</Application>
  <PresentationFormat>如螢幕大小 (4:3)</PresentationFormat>
  <Paragraphs>97</Paragraphs>
  <Slides>18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3" baseType="lpstr">
      <vt:lpstr>新細明體</vt:lpstr>
      <vt:lpstr>Arial</vt:lpstr>
      <vt:lpstr>Calibri</vt:lpstr>
      <vt:lpstr>Wingdings 2</vt:lpstr>
      <vt:lpstr>Office 佈景主題</vt:lpstr>
      <vt:lpstr>第九大題：閱讀下列短文後回答問題 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第九大題：閱讀下列短文後回答問題 </dc:title>
  <dc:creator>user</dc:creator>
  <cp:lastModifiedBy>user</cp:lastModifiedBy>
  <cp:revision>9</cp:revision>
  <dcterms:created xsi:type="dcterms:W3CDTF">2017-09-12T01:09:17Z</dcterms:created>
  <dcterms:modified xsi:type="dcterms:W3CDTF">2017-09-12T07:28:01Z</dcterms:modified>
</cp:coreProperties>
</file>